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65" r:id="rId5"/>
  </p:sldMasterIdLst>
  <p:notesMasterIdLst>
    <p:notesMasterId r:id="rId37"/>
  </p:notesMasterIdLst>
  <p:handoutMasterIdLst>
    <p:handoutMasterId r:id="rId38"/>
  </p:handoutMasterIdLst>
  <p:sldIdLst>
    <p:sldId id="259" r:id="rId6"/>
    <p:sldId id="308" r:id="rId7"/>
    <p:sldId id="281" r:id="rId8"/>
    <p:sldId id="338" r:id="rId9"/>
    <p:sldId id="332" r:id="rId10"/>
    <p:sldId id="330" r:id="rId11"/>
    <p:sldId id="334" r:id="rId12"/>
    <p:sldId id="335" r:id="rId13"/>
    <p:sldId id="336" r:id="rId14"/>
    <p:sldId id="337" r:id="rId15"/>
    <p:sldId id="301" r:id="rId16"/>
    <p:sldId id="312" r:id="rId17"/>
    <p:sldId id="309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7" r:id="rId29"/>
    <p:sldId id="328" r:id="rId30"/>
    <p:sldId id="315" r:id="rId31"/>
    <p:sldId id="310" r:id="rId32"/>
    <p:sldId id="311" r:id="rId33"/>
    <p:sldId id="313" r:id="rId34"/>
    <p:sldId id="314" r:id="rId35"/>
    <p:sldId id="278" r:id="rId3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ED6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7" autoAdjust="0"/>
    <p:restoredTop sz="91964" autoAdjust="0"/>
  </p:normalViewPr>
  <p:slideViewPr>
    <p:cSldViewPr>
      <p:cViewPr>
        <p:scale>
          <a:sx n="84" d="100"/>
          <a:sy n="84" d="100"/>
        </p:scale>
        <p:origin x="2256" y="2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"/>
    </p:cViewPr>
  </p:sorterViewPr>
  <p:notesViewPr>
    <p:cSldViewPr>
      <p:cViewPr varScale="1">
        <p:scale>
          <a:sx n="83" d="100"/>
          <a:sy n="83" d="100"/>
        </p:scale>
        <p:origin x="-314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FEADD9-F67D-41F5-BA4C-3C84956E7F46}" type="doc">
      <dgm:prSet loTypeId="urn:microsoft.com/office/officeart/2005/8/layout/vList5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zh-CN"/>
        </a:p>
      </dgm:t>
    </dgm:pt>
    <dgm:pt modelId="{74EE5CD8-078F-4590-BF9C-A341A294A016}">
      <dgm:prSet phldrT="[Text]" custT="1"/>
      <dgm:spPr/>
      <dgm:t>
        <a:bodyPr/>
        <a:lstStyle/>
        <a:p>
          <a:r>
            <a:rPr lang="zh-CN" sz="4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1</a:t>
          </a:r>
        </a:p>
      </dgm:t>
    </dgm:pt>
    <dgm:pt modelId="{BB568D76-3363-43D3-B00C-3359A643216C}" type="parTrans" cxnId="{F40F9561-0D4C-44CF-91EF-A92B1DBDE44B}">
      <dgm:prSet/>
      <dgm:spPr/>
      <dgm:t>
        <a:bodyPr/>
        <a:lstStyle/>
        <a:p>
          <a:endParaRPr lang="zh-CN" sz="3200"/>
        </a:p>
      </dgm:t>
    </dgm:pt>
    <dgm:pt modelId="{CF9FB981-E6ED-4440-AC98-4E4E2ABA2C55}" type="sibTrans" cxnId="{F40F9561-0D4C-44CF-91EF-A92B1DBDE44B}">
      <dgm:prSet/>
      <dgm:spPr/>
      <dgm:t>
        <a:bodyPr/>
        <a:lstStyle/>
        <a:p>
          <a:endParaRPr lang="zh-CN" sz="3200"/>
        </a:p>
      </dgm:t>
    </dgm:pt>
    <dgm:pt modelId="{AA046201-5C4D-445E-BF0B-5C6D2B0A1945}">
      <dgm:prSet phldrT="[Text]" custT="1"/>
      <dgm:spPr/>
      <dgm:t>
        <a:bodyPr/>
        <a:lstStyle/>
        <a:p>
          <a:r>
            <a:rPr lang="zh-CN" sz="4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2</a:t>
          </a:r>
        </a:p>
      </dgm:t>
    </dgm:pt>
    <dgm:pt modelId="{FE92FC33-5E0F-4302-9E80-A69E8ACDDE56}" type="parTrans" cxnId="{B8AF1086-D7BE-446F-9133-738B599E9A7D}">
      <dgm:prSet/>
      <dgm:spPr/>
      <dgm:t>
        <a:bodyPr/>
        <a:lstStyle/>
        <a:p>
          <a:endParaRPr lang="zh-CN" sz="3200"/>
        </a:p>
      </dgm:t>
    </dgm:pt>
    <dgm:pt modelId="{40767EFF-7D52-4469-ACEE-7D28E67337E2}" type="sibTrans" cxnId="{B8AF1086-D7BE-446F-9133-738B599E9A7D}">
      <dgm:prSet/>
      <dgm:spPr/>
      <dgm:t>
        <a:bodyPr/>
        <a:lstStyle/>
        <a:p>
          <a:endParaRPr lang="zh-CN" sz="3200"/>
        </a:p>
      </dgm:t>
    </dgm:pt>
    <dgm:pt modelId="{C59269D0-92A5-481C-BA64-727AFB0DD545}">
      <dgm:prSet phldrT="[Text]" custT="1"/>
      <dgm:spPr/>
      <dgm:t>
        <a:bodyPr/>
        <a:lstStyle/>
        <a:p>
          <a:pPr marL="280988" indent="-280988"/>
          <a:r>
            <a:rPr lang="zh-CN" altLang="en-US" sz="2800" dirty="0" smtClean="0">
              <a:effectLst/>
              <a:latin typeface="微软雅黑" pitchFamily="34" charset="-122"/>
              <a:ea typeface="微软雅黑" pitchFamily="34" charset="-122"/>
            </a:rPr>
            <a:t>构建未压缩镜像</a:t>
          </a:r>
          <a:endParaRPr lang="zh-CN" sz="2800" dirty="0">
            <a:effectLst/>
            <a:latin typeface="微软雅黑" pitchFamily="34" charset="-122"/>
            <a:ea typeface="微软雅黑" pitchFamily="34" charset="-122"/>
          </a:endParaRPr>
        </a:p>
      </dgm:t>
    </dgm:pt>
    <dgm:pt modelId="{312CC84D-092F-422A-AA24-A4619DBBB7BE}" type="parTrans" cxnId="{9071FB3B-D26B-4384-BD1A-80C12C62D02C}">
      <dgm:prSet/>
      <dgm:spPr/>
      <dgm:t>
        <a:bodyPr/>
        <a:lstStyle/>
        <a:p>
          <a:endParaRPr lang="zh-CN" sz="3200"/>
        </a:p>
      </dgm:t>
    </dgm:pt>
    <dgm:pt modelId="{266DE8E8-1339-41C4-B9A7-6148496C7FA9}" type="sibTrans" cxnId="{9071FB3B-D26B-4384-BD1A-80C12C62D02C}">
      <dgm:prSet/>
      <dgm:spPr/>
      <dgm:t>
        <a:bodyPr/>
        <a:lstStyle/>
        <a:p>
          <a:endParaRPr lang="zh-CN" sz="3200"/>
        </a:p>
      </dgm:t>
    </dgm:pt>
    <dgm:pt modelId="{D1776C8F-2B10-4075-8DF7-7F65AB725ED5}">
      <dgm:prSet phldrT="[Text]" custT="1"/>
      <dgm:spPr/>
      <dgm:t>
        <a:bodyPr/>
        <a:lstStyle/>
        <a:p>
          <a:r>
            <a:rPr lang="zh-CN" sz="44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3</a:t>
          </a:r>
        </a:p>
      </dgm:t>
    </dgm:pt>
    <dgm:pt modelId="{7291E740-3E17-41B3-99D3-1D67AE37CC3F}" type="parTrans" cxnId="{7077B78D-FCDC-4519-8416-DC357ACD5043}">
      <dgm:prSet/>
      <dgm:spPr/>
      <dgm:t>
        <a:bodyPr/>
        <a:lstStyle/>
        <a:p>
          <a:endParaRPr lang="zh-CN" sz="3200"/>
        </a:p>
      </dgm:t>
    </dgm:pt>
    <dgm:pt modelId="{88B75C29-8054-417D-BCE3-878A55118F6D}" type="sibTrans" cxnId="{7077B78D-FCDC-4519-8416-DC357ACD5043}">
      <dgm:prSet/>
      <dgm:spPr/>
      <dgm:t>
        <a:bodyPr/>
        <a:lstStyle/>
        <a:p>
          <a:endParaRPr lang="zh-CN" sz="3200"/>
        </a:p>
      </dgm:t>
    </dgm:pt>
    <dgm:pt modelId="{6BE4E373-0656-4EDC-821E-BE09C952B1F6}">
      <dgm:prSet phldrT="[Text]" custT="1"/>
      <dgm:spPr/>
      <dgm:t>
        <a:bodyPr/>
        <a:lstStyle/>
        <a:p>
          <a:r>
            <a:rPr lang="zh-CN" altLang="en-US" sz="2800" dirty="0" smtClean="0">
              <a:effectLst/>
              <a:latin typeface="微软雅黑" pitchFamily="34" charset="-122"/>
              <a:ea typeface="微软雅黑" pitchFamily="34" charset="-122"/>
            </a:rPr>
            <a:t>提取构建压缩镜像</a:t>
          </a:r>
          <a:endParaRPr lang="zh-CN" sz="2800" dirty="0">
            <a:effectLst/>
            <a:latin typeface="微软雅黑" pitchFamily="34" charset="-122"/>
            <a:ea typeface="微软雅黑" pitchFamily="34" charset="-122"/>
          </a:endParaRPr>
        </a:p>
      </dgm:t>
    </dgm:pt>
    <dgm:pt modelId="{34218063-BF94-4304-99BD-B3F7BA4D3C8F}" type="parTrans" cxnId="{119690D4-400B-468B-8BA0-5C9C9E2AFEAF}">
      <dgm:prSet/>
      <dgm:spPr/>
      <dgm:t>
        <a:bodyPr/>
        <a:lstStyle/>
        <a:p>
          <a:endParaRPr lang="zh-CN" sz="3200"/>
        </a:p>
      </dgm:t>
    </dgm:pt>
    <dgm:pt modelId="{E17B9BF1-2948-497F-8EC7-3BF734D839DB}" type="sibTrans" cxnId="{119690D4-400B-468B-8BA0-5C9C9E2AFEAF}">
      <dgm:prSet/>
      <dgm:spPr/>
      <dgm:t>
        <a:bodyPr/>
        <a:lstStyle/>
        <a:p>
          <a:endParaRPr lang="zh-CN" sz="3200"/>
        </a:p>
      </dgm:t>
    </dgm:pt>
    <dgm:pt modelId="{1E4D3931-0DBD-4211-A24A-6AF364284B1E}">
      <dgm:prSet phldrT="[Text]" custT="1"/>
      <dgm:spPr/>
      <dgm:t>
        <a:bodyPr/>
        <a:lstStyle/>
        <a:p>
          <a:pPr marL="280988" indent="-280988"/>
          <a:r>
            <a:rPr lang="zh-CN" altLang="en-US" sz="2800" dirty="0" smtClean="0">
              <a:effectLst/>
              <a:latin typeface="微软雅黑" pitchFamily="34" charset="-122"/>
              <a:ea typeface="微软雅黑" pitchFamily="34" charset="-122"/>
            </a:rPr>
            <a:t>安装</a:t>
          </a:r>
          <a:r>
            <a:rPr lang="en-US" altLang="zh-CN" sz="2800" dirty="0" err="1" smtClean="0">
              <a:effectLst/>
              <a:latin typeface="微软雅黑" pitchFamily="34" charset="-122"/>
              <a:ea typeface="微软雅黑" pitchFamily="34" charset="-122"/>
            </a:rPr>
            <a:t>docker</a:t>
          </a:r>
          <a:endParaRPr lang="zh-CN" sz="2800" dirty="0">
            <a:effectLst/>
            <a:latin typeface="微软雅黑" pitchFamily="34" charset="-122"/>
            <a:ea typeface="微软雅黑" pitchFamily="34" charset="-122"/>
          </a:endParaRPr>
        </a:p>
      </dgm:t>
    </dgm:pt>
    <dgm:pt modelId="{CADAA3D9-7C63-4729-85B0-64C8AF644EEF}" type="sibTrans" cxnId="{63E4D827-0083-4625-9FD6-043D8D32091E}">
      <dgm:prSet/>
      <dgm:spPr/>
      <dgm:t>
        <a:bodyPr/>
        <a:lstStyle/>
        <a:p>
          <a:endParaRPr lang="zh-CN" sz="3200"/>
        </a:p>
      </dgm:t>
    </dgm:pt>
    <dgm:pt modelId="{FC93695B-FD0E-4353-B1FD-4328F4386DEC}" type="parTrans" cxnId="{63E4D827-0083-4625-9FD6-043D8D32091E}">
      <dgm:prSet/>
      <dgm:spPr/>
      <dgm:t>
        <a:bodyPr/>
        <a:lstStyle/>
        <a:p>
          <a:endParaRPr lang="zh-CN" sz="3200"/>
        </a:p>
      </dgm:t>
    </dgm:pt>
    <dgm:pt modelId="{07F58A29-ECCB-7441-8F80-4A096633942F}">
      <dgm:prSet phldrT="[Text]" custT="1"/>
      <dgm:spPr/>
      <dgm:t>
        <a:bodyPr/>
        <a:lstStyle/>
        <a:p>
          <a:r>
            <a:rPr lang="en-US" altLang="zh-CN" sz="2800" dirty="0" smtClean="0">
              <a:effectLst/>
              <a:latin typeface="微软雅黑" pitchFamily="34" charset="-122"/>
              <a:ea typeface="微软雅黑" pitchFamily="34" charset="-122"/>
            </a:rPr>
            <a:t>4</a:t>
          </a:r>
          <a:endParaRPr lang="zh-CN" sz="2800" dirty="0">
            <a:effectLst/>
            <a:latin typeface="微软雅黑" pitchFamily="34" charset="-122"/>
            <a:ea typeface="微软雅黑" pitchFamily="34" charset="-122"/>
          </a:endParaRPr>
        </a:p>
      </dgm:t>
    </dgm:pt>
    <dgm:pt modelId="{07AAE3DE-C6D3-214E-83A2-2A5BE026E0EF}" type="parTrans" cxnId="{2028E29A-F390-BA40-A9CB-D2FECD5DDB24}">
      <dgm:prSet/>
      <dgm:spPr/>
      <dgm:t>
        <a:bodyPr/>
        <a:lstStyle/>
        <a:p>
          <a:endParaRPr lang="zh-CN" altLang="en-US"/>
        </a:p>
      </dgm:t>
    </dgm:pt>
    <dgm:pt modelId="{799A7A1A-D707-B44F-951C-6E071CFF2B11}" type="sibTrans" cxnId="{2028E29A-F390-BA40-A9CB-D2FECD5DDB24}">
      <dgm:prSet/>
      <dgm:spPr/>
      <dgm:t>
        <a:bodyPr/>
        <a:lstStyle/>
        <a:p>
          <a:endParaRPr lang="zh-CN" altLang="en-US"/>
        </a:p>
      </dgm:t>
    </dgm:pt>
    <dgm:pt modelId="{2AB6DCCD-52FD-804C-ABDD-FD2C415D463E}">
      <dgm:prSet phldrT="[Text]" custT="1"/>
      <dgm:spPr/>
      <dgm:t>
        <a:bodyPr/>
        <a:lstStyle/>
        <a:p>
          <a:r>
            <a:rPr lang="zh-CN" altLang="en-US" sz="2800" dirty="0" smtClean="0">
              <a:effectLst/>
              <a:latin typeface="微软雅黑" pitchFamily="34" charset="-122"/>
              <a:ea typeface="微软雅黑" pitchFamily="34" charset="-122"/>
            </a:rPr>
            <a:t>测试压缩镜像</a:t>
          </a:r>
          <a:endParaRPr lang="zh-CN" sz="2800" dirty="0">
            <a:effectLst/>
            <a:latin typeface="微软雅黑" pitchFamily="34" charset="-122"/>
            <a:ea typeface="微软雅黑" pitchFamily="34" charset="-122"/>
          </a:endParaRPr>
        </a:p>
      </dgm:t>
    </dgm:pt>
    <dgm:pt modelId="{783810D1-DA71-6146-83C4-4F018C957016}" type="parTrans" cxnId="{1260BEBF-1032-DD4F-8229-1A04178DC0D8}">
      <dgm:prSet/>
      <dgm:spPr/>
      <dgm:t>
        <a:bodyPr/>
        <a:lstStyle/>
        <a:p>
          <a:endParaRPr lang="zh-CN" altLang="en-US"/>
        </a:p>
      </dgm:t>
    </dgm:pt>
    <dgm:pt modelId="{CD11FE88-C953-D740-9F86-AC7B8949A802}" type="sibTrans" cxnId="{1260BEBF-1032-DD4F-8229-1A04178DC0D8}">
      <dgm:prSet/>
      <dgm:spPr/>
      <dgm:t>
        <a:bodyPr/>
        <a:lstStyle/>
        <a:p>
          <a:endParaRPr lang="zh-CN" altLang="en-US"/>
        </a:p>
      </dgm:t>
    </dgm:pt>
    <dgm:pt modelId="{AAE7A1E6-6847-453D-B55B-8A82BF138C1D}" type="pres">
      <dgm:prSet presAssocID="{F6FEADD9-F67D-41F5-BA4C-3C84956E7F4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/>
        </a:p>
      </dgm:t>
    </dgm:pt>
    <dgm:pt modelId="{C4407577-18A2-46E0-8805-2838042EB67A}" type="pres">
      <dgm:prSet presAssocID="{74EE5CD8-078F-4590-BF9C-A341A294A016}" presName="linNode" presStyleCnt="0"/>
      <dgm:spPr/>
      <dgm:t>
        <a:bodyPr/>
        <a:lstStyle/>
        <a:p>
          <a:endParaRPr lang="zh-CN"/>
        </a:p>
      </dgm:t>
    </dgm:pt>
    <dgm:pt modelId="{7E429971-BC57-430F-BB25-C0574E5E39E3}" type="pres">
      <dgm:prSet presAssocID="{74EE5CD8-078F-4590-BF9C-A341A294A016}" presName="parentText" presStyleLbl="node1" presStyleIdx="0" presStyleCnt="4" custLinFactNeighborX="-19971" custLinFactNeighborY="-2885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zh-CN"/>
        </a:p>
      </dgm:t>
    </dgm:pt>
    <dgm:pt modelId="{D54B1729-BC98-42C1-9C6C-D65DCBA4358F}" type="pres">
      <dgm:prSet presAssocID="{74EE5CD8-078F-4590-BF9C-A341A294A016}" presName="descendantText" presStyleLbl="alignAccFollowNode1" presStyleIdx="0" presStyleCnt="4" custScaleX="259632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zh-CN"/>
        </a:p>
      </dgm:t>
    </dgm:pt>
    <dgm:pt modelId="{AB8574CC-D4F2-4555-AEE3-F4EE58B11D03}" type="pres">
      <dgm:prSet presAssocID="{CF9FB981-E6ED-4440-AC98-4E4E2ABA2C55}" presName="sp" presStyleCnt="0"/>
      <dgm:spPr/>
      <dgm:t>
        <a:bodyPr/>
        <a:lstStyle/>
        <a:p>
          <a:endParaRPr lang="zh-CN"/>
        </a:p>
      </dgm:t>
    </dgm:pt>
    <dgm:pt modelId="{85B8F607-FDD8-476A-ADBE-E1250824F294}" type="pres">
      <dgm:prSet presAssocID="{AA046201-5C4D-445E-BF0B-5C6D2B0A1945}" presName="linNode" presStyleCnt="0"/>
      <dgm:spPr/>
      <dgm:t>
        <a:bodyPr/>
        <a:lstStyle/>
        <a:p>
          <a:endParaRPr lang="zh-CN"/>
        </a:p>
      </dgm:t>
    </dgm:pt>
    <dgm:pt modelId="{C04276DC-EE64-470A-B8BC-09067B8045FA}" type="pres">
      <dgm:prSet presAssocID="{AA046201-5C4D-445E-BF0B-5C6D2B0A1945}" presName="parentText" presStyleLbl="node1" presStyleIdx="1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zh-CN"/>
        </a:p>
      </dgm:t>
    </dgm:pt>
    <dgm:pt modelId="{B37A5355-225B-4C6F-AED7-6C620F99EECC}" type="pres">
      <dgm:prSet presAssocID="{AA046201-5C4D-445E-BF0B-5C6D2B0A1945}" presName="descendantText" presStyleLbl="alignAccFollowNode1" presStyleIdx="1" presStyleCnt="4" custScaleX="259632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zh-CN"/>
        </a:p>
      </dgm:t>
    </dgm:pt>
    <dgm:pt modelId="{5ACAA866-A8A8-4183-97B5-CEEAB1525C60}" type="pres">
      <dgm:prSet presAssocID="{40767EFF-7D52-4469-ACEE-7D28E67337E2}" presName="sp" presStyleCnt="0"/>
      <dgm:spPr/>
      <dgm:t>
        <a:bodyPr/>
        <a:lstStyle/>
        <a:p>
          <a:endParaRPr lang="zh-CN"/>
        </a:p>
      </dgm:t>
    </dgm:pt>
    <dgm:pt modelId="{477213BE-9E91-4950-8451-7F60796F47F4}" type="pres">
      <dgm:prSet presAssocID="{D1776C8F-2B10-4075-8DF7-7F65AB725ED5}" presName="linNode" presStyleCnt="0"/>
      <dgm:spPr/>
      <dgm:t>
        <a:bodyPr/>
        <a:lstStyle/>
        <a:p>
          <a:endParaRPr lang="zh-CN"/>
        </a:p>
      </dgm:t>
    </dgm:pt>
    <dgm:pt modelId="{F5034101-5B7D-4FE7-B47A-5A48CF39606B}" type="pres">
      <dgm:prSet presAssocID="{D1776C8F-2B10-4075-8DF7-7F65AB725ED5}" presName="parentText" presStyleLbl="node1" presStyleIdx="2" presStyleCnt="4">
        <dgm:presLayoutVars>
          <dgm:chMax val="1"/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zh-CN"/>
        </a:p>
      </dgm:t>
    </dgm:pt>
    <dgm:pt modelId="{C7C3E6FD-D83F-4BDA-907E-B5EE041DA931}" type="pres">
      <dgm:prSet presAssocID="{D1776C8F-2B10-4075-8DF7-7F65AB725ED5}" presName="descendantText" presStyleLbl="alignAccFollowNode1" presStyleIdx="2" presStyleCnt="4" custScaleX="259632" custLinFactNeighborX="659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zh-CN"/>
        </a:p>
      </dgm:t>
    </dgm:pt>
    <dgm:pt modelId="{961D79D5-A8CB-4F4F-8EB5-5E035D43B31B}" type="pres">
      <dgm:prSet presAssocID="{88B75C29-8054-417D-BCE3-878A55118F6D}" presName="sp" presStyleCnt="0"/>
      <dgm:spPr/>
    </dgm:pt>
    <dgm:pt modelId="{7E974DA3-2930-5046-AFAB-518492067B2B}" type="pres">
      <dgm:prSet presAssocID="{07F58A29-ECCB-7441-8F80-4A096633942F}" presName="linNode" presStyleCnt="0"/>
      <dgm:spPr/>
    </dgm:pt>
    <dgm:pt modelId="{BE8413DB-5B8B-9E4A-A82E-4F44F4F87FCB}" type="pres">
      <dgm:prSet presAssocID="{07F58A29-ECCB-7441-8F80-4A096633942F}" presName="parentText" presStyleLbl="node1" presStyleIdx="3" presStyleCnt="4" custScaleX="58458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0955A9-AC08-284F-8678-C3889687BCA3}" type="pres">
      <dgm:prSet presAssocID="{07F58A29-ECCB-7441-8F80-4A096633942F}" presName="descendantText" presStyleLbl="alignAccFollowNode1" presStyleIdx="3" presStyleCnt="4" custScaleX="14574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077B78D-FCDC-4519-8416-DC357ACD5043}" srcId="{F6FEADD9-F67D-41F5-BA4C-3C84956E7F46}" destId="{D1776C8F-2B10-4075-8DF7-7F65AB725ED5}" srcOrd="2" destOrd="0" parTransId="{7291E740-3E17-41B3-99D3-1D67AE37CC3F}" sibTransId="{88B75C29-8054-417D-BCE3-878A55118F6D}"/>
    <dgm:cxn modelId="{119690D4-400B-468B-8BA0-5C9C9E2AFEAF}" srcId="{D1776C8F-2B10-4075-8DF7-7F65AB725ED5}" destId="{6BE4E373-0656-4EDC-821E-BE09C952B1F6}" srcOrd="0" destOrd="0" parTransId="{34218063-BF94-4304-99BD-B3F7BA4D3C8F}" sibTransId="{E17B9BF1-2948-497F-8EC7-3BF734D839DB}"/>
    <dgm:cxn modelId="{274F636D-A292-EE4A-B677-0C9138301CD1}" type="presOf" srcId="{07F58A29-ECCB-7441-8F80-4A096633942F}" destId="{BE8413DB-5B8B-9E4A-A82E-4F44F4F87FCB}" srcOrd="0" destOrd="0" presId="urn:microsoft.com/office/officeart/2005/8/layout/vList5"/>
    <dgm:cxn modelId="{320EAA2E-7508-41AC-9F10-04F72F502EF9}" type="presOf" srcId="{6BE4E373-0656-4EDC-821E-BE09C952B1F6}" destId="{C7C3E6FD-D83F-4BDA-907E-B5EE041DA931}" srcOrd="0" destOrd="0" presId="urn:microsoft.com/office/officeart/2005/8/layout/vList5"/>
    <dgm:cxn modelId="{1260BEBF-1032-DD4F-8229-1A04178DC0D8}" srcId="{07F58A29-ECCB-7441-8F80-4A096633942F}" destId="{2AB6DCCD-52FD-804C-ABDD-FD2C415D463E}" srcOrd="0" destOrd="0" parTransId="{783810D1-DA71-6146-83C4-4F018C957016}" sibTransId="{CD11FE88-C953-D740-9F86-AC7B8949A802}"/>
    <dgm:cxn modelId="{148548AB-34E6-4EAA-98B1-2D327FC953E5}" type="presOf" srcId="{AA046201-5C4D-445E-BF0B-5C6D2B0A1945}" destId="{C04276DC-EE64-470A-B8BC-09067B8045FA}" srcOrd="0" destOrd="0" presId="urn:microsoft.com/office/officeart/2005/8/layout/vList5"/>
    <dgm:cxn modelId="{76175961-5226-4195-9B3D-A7157BD69B57}" type="presOf" srcId="{F6FEADD9-F67D-41F5-BA4C-3C84956E7F46}" destId="{AAE7A1E6-6847-453D-B55B-8A82BF138C1D}" srcOrd="0" destOrd="0" presId="urn:microsoft.com/office/officeart/2005/8/layout/vList5"/>
    <dgm:cxn modelId="{227556CC-9BCD-4055-A86E-C29D13E1A957}" type="presOf" srcId="{C59269D0-92A5-481C-BA64-727AFB0DD545}" destId="{B37A5355-225B-4C6F-AED7-6C620F99EECC}" srcOrd="0" destOrd="0" presId="urn:microsoft.com/office/officeart/2005/8/layout/vList5"/>
    <dgm:cxn modelId="{F40F9561-0D4C-44CF-91EF-A92B1DBDE44B}" srcId="{F6FEADD9-F67D-41F5-BA4C-3C84956E7F46}" destId="{74EE5CD8-078F-4590-BF9C-A341A294A016}" srcOrd="0" destOrd="0" parTransId="{BB568D76-3363-43D3-B00C-3359A643216C}" sibTransId="{CF9FB981-E6ED-4440-AC98-4E4E2ABA2C55}"/>
    <dgm:cxn modelId="{9071FB3B-D26B-4384-BD1A-80C12C62D02C}" srcId="{AA046201-5C4D-445E-BF0B-5C6D2B0A1945}" destId="{C59269D0-92A5-481C-BA64-727AFB0DD545}" srcOrd="0" destOrd="0" parTransId="{312CC84D-092F-422A-AA24-A4619DBBB7BE}" sibTransId="{266DE8E8-1339-41C4-B9A7-6148496C7FA9}"/>
    <dgm:cxn modelId="{B8AF1086-D7BE-446F-9133-738B599E9A7D}" srcId="{F6FEADD9-F67D-41F5-BA4C-3C84956E7F46}" destId="{AA046201-5C4D-445E-BF0B-5C6D2B0A1945}" srcOrd="1" destOrd="0" parTransId="{FE92FC33-5E0F-4302-9E80-A69E8ACDDE56}" sibTransId="{40767EFF-7D52-4469-ACEE-7D28E67337E2}"/>
    <dgm:cxn modelId="{7C2EA0A0-364E-2F47-B5E7-587ED4A106C4}" type="presOf" srcId="{2AB6DCCD-52FD-804C-ABDD-FD2C415D463E}" destId="{DB0955A9-AC08-284F-8678-C3889687BCA3}" srcOrd="0" destOrd="0" presId="urn:microsoft.com/office/officeart/2005/8/layout/vList5"/>
    <dgm:cxn modelId="{63E4D827-0083-4625-9FD6-043D8D32091E}" srcId="{74EE5CD8-078F-4590-BF9C-A341A294A016}" destId="{1E4D3931-0DBD-4211-A24A-6AF364284B1E}" srcOrd="0" destOrd="0" parTransId="{FC93695B-FD0E-4353-B1FD-4328F4386DEC}" sibTransId="{CADAA3D9-7C63-4729-85B0-64C8AF644EEF}"/>
    <dgm:cxn modelId="{2BBDA5F8-F522-4E66-85CD-D5FB3440B97C}" type="presOf" srcId="{1E4D3931-0DBD-4211-A24A-6AF364284B1E}" destId="{D54B1729-BC98-42C1-9C6C-D65DCBA4358F}" srcOrd="0" destOrd="0" presId="urn:microsoft.com/office/officeart/2005/8/layout/vList5"/>
    <dgm:cxn modelId="{71D96E21-25C7-41CC-BF54-CBA1D6DF5D7C}" type="presOf" srcId="{74EE5CD8-078F-4590-BF9C-A341A294A016}" destId="{7E429971-BC57-430F-BB25-C0574E5E39E3}" srcOrd="0" destOrd="0" presId="urn:microsoft.com/office/officeart/2005/8/layout/vList5"/>
    <dgm:cxn modelId="{2028E29A-F390-BA40-A9CB-D2FECD5DDB24}" srcId="{F6FEADD9-F67D-41F5-BA4C-3C84956E7F46}" destId="{07F58A29-ECCB-7441-8F80-4A096633942F}" srcOrd="3" destOrd="0" parTransId="{07AAE3DE-C6D3-214E-83A2-2A5BE026E0EF}" sibTransId="{799A7A1A-D707-B44F-951C-6E071CFF2B11}"/>
    <dgm:cxn modelId="{FB613EEA-F075-4E7E-AF7D-FB8AADCAC0F4}" type="presOf" srcId="{D1776C8F-2B10-4075-8DF7-7F65AB725ED5}" destId="{F5034101-5B7D-4FE7-B47A-5A48CF39606B}" srcOrd="0" destOrd="0" presId="urn:microsoft.com/office/officeart/2005/8/layout/vList5"/>
    <dgm:cxn modelId="{90E628C9-C835-4428-8D95-6A212541A8F0}" type="presParOf" srcId="{AAE7A1E6-6847-453D-B55B-8A82BF138C1D}" destId="{C4407577-18A2-46E0-8805-2838042EB67A}" srcOrd="0" destOrd="0" presId="urn:microsoft.com/office/officeart/2005/8/layout/vList5"/>
    <dgm:cxn modelId="{77D21D17-1A5E-4D1F-9FDF-7AE3BA446A67}" type="presParOf" srcId="{C4407577-18A2-46E0-8805-2838042EB67A}" destId="{7E429971-BC57-430F-BB25-C0574E5E39E3}" srcOrd="0" destOrd="0" presId="urn:microsoft.com/office/officeart/2005/8/layout/vList5"/>
    <dgm:cxn modelId="{D1F5E028-F06C-47B1-A042-3EE11F41ACA7}" type="presParOf" srcId="{C4407577-18A2-46E0-8805-2838042EB67A}" destId="{D54B1729-BC98-42C1-9C6C-D65DCBA4358F}" srcOrd="1" destOrd="0" presId="urn:microsoft.com/office/officeart/2005/8/layout/vList5"/>
    <dgm:cxn modelId="{07B5C7C3-CE4B-428B-9CFF-8115379CD6BC}" type="presParOf" srcId="{AAE7A1E6-6847-453D-B55B-8A82BF138C1D}" destId="{AB8574CC-D4F2-4555-AEE3-F4EE58B11D03}" srcOrd="1" destOrd="0" presId="urn:microsoft.com/office/officeart/2005/8/layout/vList5"/>
    <dgm:cxn modelId="{03E2C746-6D93-457D-83CC-8FFC5E2B809F}" type="presParOf" srcId="{AAE7A1E6-6847-453D-B55B-8A82BF138C1D}" destId="{85B8F607-FDD8-476A-ADBE-E1250824F294}" srcOrd="2" destOrd="0" presId="urn:microsoft.com/office/officeart/2005/8/layout/vList5"/>
    <dgm:cxn modelId="{B975A966-46F3-48D9-B742-AF658971ECD3}" type="presParOf" srcId="{85B8F607-FDD8-476A-ADBE-E1250824F294}" destId="{C04276DC-EE64-470A-B8BC-09067B8045FA}" srcOrd="0" destOrd="0" presId="urn:microsoft.com/office/officeart/2005/8/layout/vList5"/>
    <dgm:cxn modelId="{8B35ABD5-7112-4F6F-ACAD-DD8699F80987}" type="presParOf" srcId="{85B8F607-FDD8-476A-ADBE-E1250824F294}" destId="{B37A5355-225B-4C6F-AED7-6C620F99EECC}" srcOrd="1" destOrd="0" presId="urn:microsoft.com/office/officeart/2005/8/layout/vList5"/>
    <dgm:cxn modelId="{FB4321E1-D563-425C-BC4F-208522F90709}" type="presParOf" srcId="{AAE7A1E6-6847-453D-B55B-8A82BF138C1D}" destId="{5ACAA866-A8A8-4183-97B5-CEEAB1525C60}" srcOrd="3" destOrd="0" presId="urn:microsoft.com/office/officeart/2005/8/layout/vList5"/>
    <dgm:cxn modelId="{0C05C0F7-5B1A-4B0C-A2A0-6EE65A459D12}" type="presParOf" srcId="{AAE7A1E6-6847-453D-B55B-8A82BF138C1D}" destId="{477213BE-9E91-4950-8451-7F60796F47F4}" srcOrd="4" destOrd="0" presId="urn:microsoft.com/office/officeart/2005/8/layout/vList5"/>
    <dgm:cxn modelId="{F0A740CB-0B4D-4F6C-8A41-77672ABF1C1C}" type="presParOf" srcId="{477213BE-9E91-4950-8451-7F60796F47F4}" destId="{F5034101-5B7D-4FE7-B47A-5A48CF39606B}" srcOrd="0" destOrd="0" presId="urn:microsoft.com/office/officeart/2005/8/layout/vList5"/>
    <dgm:cxn modelId="{31436BF4-4D50-4583-B18B-EFAE82868A0D}" type="presParOf" srcId="{477213BE-9E91-4950-8451-7F60796F47F4}" destId="{C7C3E6FD-D83F-4BDA-907E-B5EE041DA931}" srcOrd="1" destOrd="0" presId="urn:microsoft.com/office/officeart/2005/8/layout/vList5"/>
    <dgm:cxn modelId="{4E0EB1D8-B53F-F247-9EC4-BDB94AE17AB2}" type="presParOf" srcId="{AAE7A1E6-6847-453D-B55B-8A82BF138C1D}" destId="{961D79D5-A8CB-4F4F-8EB5-5E035D43B31B}" srcOrd="5" destOrd="0" presId="urn:microsoft.com/office/officeart/2005/8/layout/vList5"/>
    <dgm:cxn modelId="{2583DC0F-C4EA-504D-B2F8-E6F5C3485F8E}" type="presParOf" srcId="{AAE7A1E6-6847-453D-B55B-8A82BF138C1D}" destId="{7E974DA3-2930-5046-AFAB-518492067B2B}" srcOrd="6" destOrd="0" presId="urn:microsoft.com/office/officeart/2005/8/layout/vList5"/>
    <dgm:cxn modelId="{4BEF0F28-6139-8C4B-B4CD-E6788A464166}" type="presParOf" srcId="{7E974DA3-2930-5046-AFAB-518492067B2B}" destId="{BE8413DB-5B8B-9E4A-A82E-4F44F4F87FCB}" srcOrd="0" destOrd="0" presId="urn:microsoft.com/office/officeart/2005/8/layout/vList5"/>
    <dgm:cxn modelId="{5306B648-7158-4742-88FB-BEC5AADD7DDC}" type="presParOf" srcId="{7E974DA3-2930-5046-AFAB-518492067B2B}" destId="{DB0955A9-AC08-284F-8678-C3889687BCA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B1729-BC98-42C1-9C6C-D65DCBA4358F}">
      <dsp:nvSpPr>
        <dsp:cNvPr id="0" name=""/>
        <dsp:cNvSpPr/>
      </dsp:nvSpPr>
      <dsp:spPr>
        <a:xfrm rot="5400000">
          <a:off x="3173852" y="-1981859"/>
          <a:ext cx="833787" cy="501028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0988" lvl="1" indent="-280988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>
              <a:effectLst/>
              <a:latin typeface="微软雅黑" pitchFamily="34" charset="-122"/>
              <a:ea typeface="微软雅黑" pitchFamily="34" charset="-122"/>
            </a:rPr>
            <a:t>安装</a:t>
          </a:r>
          <a:r>
            <a:rPr lang="en-US" altLang="zh-CN" sz="2800" kern="1200" dirty="0" err="1" smtClean="0">
              <a:effectLst/>
              <a:latin typeface="微软雅黑" pitchFamily="34" charset="-122"/>
              <a:ea typeface="微软雅黑" pitchFamily="34" charset="-122"/>
            </a:rPr>
            <a:t>docker</a:t>
          </a:r>
          <a:endParaRPr lang="zh-CN" sz="2800" kern="1200" dirty="0">
            <a:effectLst/>
            <a:latin typeface="微软雅黑" pitchFamily="34" charset="-122"/>
            <a:ea typeface="微软雅黑" pitchFamily="34" charset="-122"/>
          </a:endParaRPr>
        </a:p>
      </dsp:txBody>
      <dsp:txXfrm rot="-5400000">
        <a:off x="1085602" y="106391"/>
        <a:ext cx="5010287" cy="833787"/>
      </dsp:txXfrm>
    </dsp:sp>
    <dsp:sp modelId="{7E429971-BC57-430F-BB25-C0574E5E39E3}">
      <dsp:nvSpPr>
        <dsp:cNvPr id="0" name=""/>
        <dsp:cNvSpPr/>
      </dsp:nvSpPr>
      <dsp:spPr>
        <a:xfrm>
          <a:off x="0" y="0"/>
          <a:ext cx="1085492" cy="104223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4400" kern="12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1</a:t>
          </a:r>
        </a:p>
      </dsp:txBody>
      <dsp:txXfrm>
        <a:off x="50878" y="50878"/>
        <a:ext cx="983736" cy="940478"/>
      </dsp:txXfrm>
    </dsp:sp>
    <dsp:sp modelId="{B37A5355-225B-4C6F-AED7-6C620F99EECC}">
      <dsp:nvSpPr>
        <dsp:cNvPr id="0" name=""/>
        <dsp:cNvSpPr/>
      </dsp:nvSpPr>
      <dsp:spPr>
        <a:xfrm rot="5400000">
          <a:off x="3173852" y="-887512"/>
          <a:ext cx="833787" cy="5010287"/>
        </a:xfrm>
        <a:prstGeom prst="rect">
          <a:avLst/>
        </a:prstGeom>
        <a:solidFill>
          <a:schemeClr val="accent3">
            <a:tint val="40000"/>
            <a:alpha val="90000"/>
            <a:hueOff val="3572284"/>
            <a:satOff val="-4598"/>
            <a:lumOff val="-358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3572284"/>
              <a:satOff val="-4598"/>
              <a:lumOff val="-35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0988" lvl="1" indent="-280988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>
              <a:effectLst/>
              <a:latin typeface="微软雅黑" pitchFamily="34" charset="-122"/>
              <a:ea typeface="微软雅黑" pitchFamily="34" charset="-122"/>
            </a:rPr>
            <a:t>构建未压缩镜像</a:t>
          </a:r>
          <a:endParaRPr lang="zh-CN" sz="2800" kern="1200" dirty="0">
            <a:effectLst/>
            <a:latin typeface="微软雅黑" pitchFamily="34" charset="-122"/>
            <a:ea typeface="微软雅黑" pitchFamily="34" charset="-122"/>
          </a:endParaRPr>
        </a:p>
      </dsp:txBody>
      <dsp:txXfrm rot="-5400000">
        <a:off x="1085602" y="1200738"/>
        <a:ext cx="5010287" cy="833787"/>
      </dsp:txXfrm>
    </dsp:sp>
    <dsp:sp modelId="{C04276DC-EE64-470A-B8BC-09067B8045FA}">
      <dsp:nvSpPr>
        <dsp:cNvPr id="0" name=""/>
        <dsp:cNvSpPr/>
      </dsp:nvSpPr>
      <dsp:spPr>
        <a:xfrm>
          <a:off x="109" y="1096513"/>
          <a:ext cx="1085492" cy="1042234"/>
        </a:xfrm>
        <a:prstGeom prst="roundRect">
          <a:avLst/>
        </a:prstGeom>
        <a:gradFill rotWithShape="0">
          <a:gsLst>
            <a:gs pos="0">
              <a:schemeClr val="accent3">
                <a:hueOff val="3750089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9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9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4400" kern="12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2</a:t>
          </a:r>
        </a:p>
      </dsp:txBody>
      <dsp:txXfrm>
        <a:off x="50987" y="1147391"/>
        <a:ext cx="983736" cy="940478"/>
      </dsp:txXfrm>
    </dsp:sp>
    <dsp:sp modelId="{C7C3E6FD-D83F-4BDA-907E-B5EE041DA931}">
      <dsp:nvSpPr>
        <dsp:cNvPr id="0" name=""/>
        <dsp:cNvSpPr/>
      </dsp:nvSpPr>
      <dsp:spPr>
        <a:xfrm rot="5400000">
          <a:off x="3173962" y="206833"/>
          <a:ext cx="833787" cy="5010287"/>
        </a:xfrm>
        <a:prstGeom prst="rect">
          <a:avLst/>
        </a:prstGeom>
        <a:solidFill>
          <a:schemeClr val="accent3">
            <a:tint val="40000"/>
            <a:alpha val="90000"/>
            <a:hueOff val="7144568"/>
            <a:satOff val="-9195"/>
            <a:lumOff val="-717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7144568"/>
              <a:satOff val="-9195"/>
              <a:lumOff val="-71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>
              <a:effectLst/>
              <a:latin typeface="微软雅黑" pitchFamily="34" charset="-122"/>
              <a:ea typeface="微软雅黑" pitchFamily="34" charset="-122"/>
            </a:rPr>
            <a:t>提取构建压缩镜像</a:t>
          </a:r>
          <a:endParaRPr lang="zh-CN" sz="2800" kern="1200" dirty="0">
            <a:effectLst/>
            <a:latin typeface="微软雅黑" pitchFamily="34" charset="-122"/>
            <a:ea typeface="微软雅黑" pitchFamily="34" charset="-122"/>
          </a:endParaRPr>
        </a:p>
      </dsp:txBody>
      <dsp:txXfrm rot="-5400000">
        <a:off x="1085712" y="2295083"/>
        <a:ext cx="5010287" cy="833787"/>
      </dsp:txXfrm>
    </dsp:sp>
    <dsp:sp modelId="{F5034101-5B7D-4FE7-B47A-5A48CF39606B}">
      <dsp:nvSpPr>
        <dsp:cNvPr id="0" name=""/>
        <dsp:cNvSpPr/>
      </dsp:nvSpPr>
      <dsp:spPr>
        <a:xfrm>
          <a:off x="109" y="2190859"/>
          <a:ext cx="1085492" cy="1042234"/>
        </a:xfrm>
        <a:prstGeom prst="roundRect">
          <a:avLst/>
        </a:prstGeom>
        <a:gradFill rotWithShape="0">
          <a:gsLst>
            <a:gs pos="0">
              <a:schemeClr val="accent3">
                <a:hueOff val="7500177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7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7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4400" kern="1200" dirty="0">
              <a:latin typeface="Arial Unicode MS" pitchFamily="34" charset="-122"/>
              <a:ea typeface="Arial Unicode MS" pitchFamily="34" charset="-122"/>
              <a:cs typeface="Arial Unicode MS" pitchFamily="34" charset="-122"/>
            </a:rPr>
            <a:t>3</a:t>
          </a:r>
        </a:p>
      </dsp:txBody>
      <dsp:txXfrm>
        <a:off x="50987" y="2241737"/>
        <a:ext cx="983736" cy="940478"/>
      </dsp:txXfrm>
    </dsp:sp>
    <dsp:sp modelId="{DB0955A9-AC08-284F-8678-C3889687BCA3}">
      <dsp:nvSpPr>
        <dsp:cNvPr id="0" name=""/>
        <dsp:cNvSpPr/>
      </dsp:nvSpPr>
      <dsp:spPr>
        <a:xfrm rot="5400000">
          <a:off x="3189344" y="1321476"/>
          <a:ext cx="833787" cy="4969695"/>
        </a:xfrm>
        <a:prstGeom prst="round2SameRect">
          <a:avLst/>
        </a:prstGeom>
        <a:solidFill>
          <a:schemeClr val="accent3">
            <a:tint val="40000"/>
            <a:alpha val="90000"/>
            <a:hueOff val="10716852"/>
            <a:satOff val="-13793"/>
            <a:lumOff val="-1075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10716852"/>
              <a:satOff val="-13793"/>
              <a:lumOff val="-107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kern="1200" dirty="0" smtClean="0">
              <a:effectLst/>
              <a:latin typeface="微软雅黑" pitchFamily="34" charset="-122"/>
              <a:ea typeface="微软雅黑" pitchFamily="34" charset="-122"/>
            </a:rPr>
            <a:t>测试压缩镜像</a:t>
          </a:r>
          <a:endParaRPr lang="zh-CN" sz="2800" kern="1200" dirty="0">
            <a:effectLst/>
            <a:latin typeface="微软雅黑" pitchFamily="34" charset="-122"/>
            <a:ea typeface="微软雅黑" pitchFamily="34" charset="-122"/>
          </a:endParaRPr>
        </a:p>
      </dsp:txBody>
      <dsp:txXfrm rot="-5400000">
        <a:off x="1121390" y="3430132"/>
        <a:ext cx="4928993" cy="752383"/>
      </dsp:txXfrm>
    </dsp:sp>
    <dsp:sp modelId="{BE8413DB-5B8B-9E4A-A82E-4F44F4F87FCB}">
      <dsp:nvSpPr>
        <dsp:cNvPr id="0" name=""/>
        <dsp:cNvSpPr/>
      </dsp:nvSpPr>
      <dsp:spPr>
        <a:xfrm>
          <a:off x="109" y="3285206"/>
          <a:ext cx="1121281" cy="1042234"/>
        </a:xfrm>
        <a:prstGeom prst="roundRect">
          <a:avLst/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6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>
              <a:effectLst/>
              <a:latin typeface="微软雅黑" pitchFamily="34" charset="-122"/>
              <a:ea typeface="微软雅黑" pitchFamily="34" charset="-122"/>
            </a:rPr>
            <a:t>4</a:t>
          </a:r>
          <a:endParaRPr lang="zh-CN" sz="2800" kern="1200" dirty="0">
            <a:effectLst/>
            <a:latin typeface="微软雅黑" pitchFamily="34" charset="-122"/>
            <a:ea typeface="微软雅黑" pitchFamily="34" charset="-122"/>
          </a:endParaRPr>
        </a:p>
      </dsp:txBody>
      <dsp:txXfrm>
        <a:off x="50987" y="3336084"/>
        <a:ext cx="1019525" cy="940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FB67D74-959B-DD4E-BDF4-13BEB496D708}" type="datetimeFigureOut">
              <a:rPr lang="en-US" altLang="zh-CN"/>
              <a:pPr>
                <a:defRPr/>
              </a:pPr>
              <a:t>11/20/18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3322C79-6559-1A40-A678-BDF24C47FA65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865012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jpeg>
</file>

<file path=ppt/media/image6.tiff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D55E321-EFAF-2348-A005-842C1D317886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zh-CN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1F6C3E2-4F56-3D4C-9000-FABA93FC8B0A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002615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Relationship Id="rId3" Type="http://schemas.openxmlformats.org/officeDocument/2006/relationships/hyperlink" Target="http://baike.baidu.com/view/4053.htm" TargetMode="Externa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altLang="zh-CN" dirty="0"/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/>
            <a:fld id="{683F165A-36A3-9A49-A291-20865F7E456C}" type="slidenum">
              <a:rPr lang="zh-CN" altLang="zh-CN"/>
              <a:pPr eaLnBrk="1" hangingPunct="1"/>
              <a:t>1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991709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23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85760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docker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run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-</a:t>
            </a:r>
            <a:r>
              <a:rPr kumimoji="1" lang="en-US" altLang="zh-CN" baseline="0" dirty="0" err="1" smtClean="0"/>
              <a:t>ti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-d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-name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err="1" smtClean="0"/>
              <a:t>nginx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err="1" smtClean="0"/>
              <a:t>lbbniu</a:t>
            </a:r>
            <a:r>
              <a:rPr kumimoji="1" lang="en-US" altLang="zh-CN" baseline="0" dirty="0" smtClean="0"/>
              <a:t>/</a:t>
            </a:r>
            <a:r>
              <a:rPr kumimoji="1" lang="en-US" altLang="zh-CN" baseline="0" dirty="0" err="1" smtClean="0"/>
              <a:t>nginx</a:t>
            </a:r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docker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err="1" smtClean="0"/>
              <a:t>cp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nginx1:/</a:t>
            </a:r>
            <a:r>
              <a:rPr kumimoji="1" lang="en-US" altLang="zh-CN" baseline="0" dirty="0" err="1" smtClean="0"/>
              <a:t>rootfs.tar.gz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.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FROM scratch</a:t>
            </a:r>
          </a:p>
          <a:p>
            <a:r>
              <a:rPr kumimoji="1" lang="en-US" altLang="zh-CN" baseline="0" dirty="0" smtClean="0"/>
              <a:t>MAINTAINER </a:t>
            </a:r>
            <a:r>
              <a:rPr kumimoji="1" lang="en-US" altLang="zh-CN" baseline="0" dirty="0" err="1" smtClean="0"/>
              <a:t>lbbniu</a:t>
            </a:r>
            <a:r>
              <a:rPr kumimoji="1" lang="en-US" altLang="zh-CN" baseline="0" dirty="0" smtClean="0"/>
              <a:t> &lt;</a:t>
            </a:r>
            <a:r>
              <a:rPr kumimoji="1" lang="en-US" altLang="zh-CN" baseline="0" dirty="0" err="1" smtClean="0"/>
              <a:t>lbbniu@qq.com</a:t>
            </a:r>
            <a:r>
              <a:rPr kumimoji="1" lang="en-US" altLang="zh-CN" baseline="0" dirty="0" smtClean="0"/>
              <a:t>&gt;</a:t>
            </a:r>
          </a:p>
          <a:p>
            <a:r>
              <a:rPr kumimoji="1" lang="en-US" altLang="zh-CN" baseline="0" dirty="0" smtClean="0"/>
              <a:t>ADD </a:t>
            </a:r>
            <a:r>
              <a:rPr kumimoji="1" lang="en-US" altLang="zh-CN" baseline="0" dirty="0" err="1" smtClean="0"/>
              <a:t>rootfs.tar.gz</a:t>
            </a:r>
            <a:r>
              <a:rPr kumimoji="1" lang="en-US" altLang="zh-CN" baseline="0" dirty="0" smtClean="0"/>
              <a:t> </a:t>
            </a:r>
          </a:p>
          <a:p>
            <a:r>
              <a:rPr kumimoji="1" lang="en-US" altLang="zh-CN" baseline="0" dirty="0" smtClean="0"/>
              <a:t>/WORKDIR /data</a:t>
            </a:r>
          </a:p>
          <a:p>
            <a:r>
              <a:rPr kumimoji="1" lang="en-US" altLang="zh-CN" baseline="0" dirty="0" smtClean="0"/>
              <a:t>EXPOSE 80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443</a:t>
            </a:r>
          </a:p>
          <a:p>
            <a:r>
              <a:rPr kumimoji="1" lang="en-US" altLang="zh-CN" baseline="0" dirty="0" smtClean="0"/>
              <a:t>ENTRYPOINT ["/</a:t>
            </a:r>
            <a:r>
              <a:rPr kumimoji="1" lang="en-US" altLang="zh-CN" baseline="0" dirty="0" err="1" smtClean="0"/>
              <a:t>sbin</a:t>
            </a:r>
            <a:r>
              <a:rPr kumimoji="1" lang="en-US" altLang="zh-CN" baseline="0" dirty="0" smtClean="0"/>
              <a:t>/</a:t>
            </a:r>
            <a:r>
              <a:rPr kumimoji="1" lang="en-US" altLang="zh-CN" baseline="0" dirty="0" err="1" smtClean="0"/>
              <a:t>nginx</a:t>
            </a:r>
            <a:r>
              <a:rPr kumimoji="1" lang="en-US" altLang="zh-CN" baseline="0" dirty="0" smtClean="0"/>
              <a:t>"]</a:t>
            </a:r>
          </a:p>
          <a:p>
            <a:r>
              <a:rPr kumimoji="1" lang="en-US" altLang="zh-CN" baseline="0" dirty="0" smtClean="0"/>
              <a:t>CMD ["-g" "daemon off;"]</a:t>
            </a:r>
          </a:p>
          <a:p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build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-t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err="1" smtClean="0"/>
              <a:t>lbbniu</a:t>
            </a:r>
            <a:r>
              <a:rPr kumimoji="1" lang="en-US" altLang="zh-CN" baseline="0" dirty="0" smtClean="0"/>
              <a:t>/</a:t>
            </a:r>
            <a:r>
              <a:rPr kumimoji="1" lang="en-US" altLang="zh-CN" baseline="0" dirty="0" err="1" smtClean="0"/>
              <a:t>nginx:min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27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43881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使用方法：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pmap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进程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pid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http://cloud.51cto.com/art/201412/462603.htm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Scratch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镜像很赞，它简洁、小巧而且快速， 它没有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、安全漏洞、延缓的代码或技术债务。这是因为它基本上是空的。除了有点儿被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添加的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metadata (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译注：元数据为描述数据的数据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。你可以用以下命令创建这个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scratch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镜像（官方文档上有描述）：</a:t>
            </a:r>
            <a:endParaRPr lang="de-DE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cv --files-</a:t>
            </a:r>
            <a:r>
              <a:rPr lang="de-DE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/</a:t>
            </a:r>
            <a:r>
              <a:rPr lang="de-DE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| </a:t>
            </a:r>
            <a:r>
              <a:rPr lang="de-DE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altLang="zh-CN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</a:t>
            </a:r>
            <a:r>
              <a:rPr lang="de-DE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 </a:t>
            </a:r>
            <a:r>
              <a:rPr lang="de-DE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scratch</a:t>
            </a:r>
            <a:endParaRPr lang="de-DE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dirty="0" smtClean="0"/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BusyBox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是一个集成了一百多个最常用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linux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命令和工具的软件。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BusyBox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包含了一些简单的工具，例如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echo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等等，还包含了一些更大、更复杂的工具，例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telnet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。有些人将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BusyBox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称为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Linux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工具里的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瑞士军刀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。简单的说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BusyBox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就好像是个大工具箱，它集成压缩了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Linux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的许多工具和命令，也包含了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系统的自带的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shell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29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78425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30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66515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3"/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altLang="zh-CN"/>
              <a:t>Microsoft </a:t>
            </a:r>
            <a:r>
              <a:rPr altLang="zh-CN" b="1"/>
              <a:t>Engineering Excellence</a:t>
            </a:r>
            <a:endParaRPr altLang="zh-CN"/>
          </a:p>
        </p:txBody>
      </p:sp>
      <p:sp>
        <p:nvSpPr>
          <p:cNvPr id="55299" name="Rectangle 25"/>
          <p:cNvSpPr>
            <a:spLocks noGrp="1" noChangeArrowheads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altLang="zh-CN"/>
              <a:t>Microsoft 机密</a:t>
            </a:r>
          </a:p>
        </p:txBody>
      </p:sp>
      <p:sp>
        <p:nvSpPr>
          <p:cNvPr id="55300" name="Rectangle 26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/>
            <a:fld id="{1CEAA0C4-CBA1-B349-A912-34B2158F7A11}" type="slidenum">
              <a:rPr lang="en-US" altLang="zh-CN"/>
              <a:pPr eaLnBrk="1" hangingPunct="1"/>
              <a:t>31</a:t>
            </a:fld>
            <a:endParaRPr lang="zh-CN" altLang="zh-CN"/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45085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7975" y="4130675"/>
            <a:ext cx="6261100" cy="46021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altLang="zh-CN" dirty="0"/>
          </a:p>
        </p:txBody>
      </p:sp>
    </p:spTree>
    <p:extLst>
      <p:ext uri="{BB962C8B-B14F-4D97-AF65-F5344CB8AC3E}">
        <p14:creationId xmlns:p14="http://schemas.microsoft.com/office/powerpoint/2010/main" val="1838797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228600" indent="-228600" eaLnBrk="1" hangingPunct="1">
              <a:spcBef>
                <a:spcPct val="0"/>
              </a:spcBef>
              <a:buFont typeface="+mj-lt" charset="0"/>
              <a:buNone/>
            </a:pPr>
            <a:r>
              <a:rPr altLang="zh-CN"/>
              <a:t>这是概述幻灯片的另一个选项。  </a:t>
            </a:r>
          </a:p>
          <a:p>
            <a:pPr marL="228600" indent="-228600" eaLnBrk="1" hangingPunct="1">
              <a:spcBef>
                <a:spcPct val="0"/>
              </a:spcBef>
              <a:buFont typeface="+mj-lt" charset="0"/>
              <a:buNone/>
            </a:pPr>
            <a:endParaRPr altLang="zh-CN"/>
          </a:p>
        </p:txBody>
      </p:sp>
      <p:sp>
        <p:nvSpPr>
          <p:cNvPr id="40963" name="Slide Image Placeholder 4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539750" y="503238"/>
            <a:ext cx="3143250" cy="23590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715083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altLang="zh-CN"/>
              <a:t>这是使用切换的概述幻灯片的另一个选项。  </a:t>
            </a:r>
          </a:p>
          <a:p>
            <a:pPr eaLnBrk="1" hangingPunct="1">
              <a:spcBef>
                <a:spcPct val="0"/>
              </a:spcBef>
            </a:pPr>
            <a:endParaRPr altLang="zh-CN"/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/>
            <a:fld id="{7F0B0AAC-7AE2-904B-A7FD-21D0E6B5B3B9}" type="slidenum">
              <a:rPr lang="en-US" altLang="zh-CN"/>
              <a:pPr eaLnBrk="1" hangingPunct="1"/>
              <a:t>3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94299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4385E-BD9C-443B-83B0-83D819C99A4F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464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#</a:t>
            </a:r>
            <a:r>
              <a:rPr lang="zh-CN" altLang="en-US" dirty="0" smtClean="0"/>
              <a:t>安装</a:t>
            </a: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curl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fsSL</a:t>
            </a:r>
            <a:r>
              <a:rPr lang="en-US" altLang="zh-CN" dirty="0" smtClean="0"/>
              <a:t> https://</a:t>
            </a:r>
            <a:r>
              <a:rPr lang="en-US" altLang="zh-CN" dirty="0" err="1" smtClean="0"/>
              <a:t>get.docker.com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</a:t>
            </a:r>
            <a:r>
              <a:rPr lang="en-US" altLang="zh-CN" dirty="0" smtClean="0"/>
              <a:t> get-</a:t>
            </a:r>
            <a:r>
              <a:rPr lang="en-US" altLang="zh-CN" dirty="0" err="1" smtClean="0"/>
              <a:t>docker.sh</a:t>
            </a: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err="1" smtClean="0"/>
              <a:t>sh</a:t>
            </a:r>
            <a:r>
              <a:rPr lang="en-US" altLang="zh-CN" dirty="0" smtClean="0"/>
              <a:t> get-</a:t>
            </a:r>
            <a:r>
              <a:rPr lang="en-US" altLang="zh-CN" dirty="0" err="1" smtClean="0"/>
              <a:t>docker.sh</a:t>
            </a: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err="1" smtClean="0"/>
              <a:t>usermod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docker</a:t>
            </a:r>
            <a:r>
              <a:rPr lang="en-US" altLang="zh-CN" dirty="0" smtClean="0"/>
              <a:t> your-user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删除</a:t>
            </a: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smtClean="0"/>
              <a:t>apt-get purge </a:t>
            </a:r>
            <a:r>
              <a:rPr lang="en-US" altLang="zh-CN" dirty="0" err="1" smtClean="0"/>
              <a:t>docker-ce</a:t>
            </a:r>
            <a:endParaRPr lang="en-US" altLang="zh-CN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err="1" smtClean="0"/>
              <a:t>rm</a:t>
            </a:r>
            <a:r>
              <a:rPr lang="en-US" altLang="zh-CN" dirty="0" smtClean="0"/>
              <a:t>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rf</a:t>
            </a:r>
            <a:r>
              <a:rPr lang="en-US" altLang="zh-CN" dirty="0" smtClean="0"/>
              <a:t> /</a:t>
            </a:r>
            <a:r>
              <a:rPr lang="en-US" altLang="zh-CN" dirty="0" err="1" smtClean="0"/>
              <a:t>var</a:t>
            </a:r>
            <a:r>
              <a:rPr lang="en-US" altLang="zh-CN" dirty="0" smtClean="0"/>
              <a:t>/lib/</a:t>
            </a:r>
            <a:r>
              <a:rPr lang="en-US" altLang="zh-CN" dirty="0" err="1" smtClean="0"/>
              <a:t>docker</a:t>
            </a:r>
            <a:endParaRPr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11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04867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12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89712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构建命令 </a:t>
            </a:r>
            <a:r>
              <a:rPr kumimoji="1" lang="en-US" altLang="zh-CN" dirty="0" err="1" smtClean="0"/>
              <a:t>docker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build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–t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lbbniu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nginx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13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89054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17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244158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6C3E2-4F56-3D4C-9000-FABA93FC8B0A}" type="slidenum">
              <a:rPr lang="en-US" altLang="zh-CN" smtClean="0"/>
              <a:pPr/>
              <a:t>18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0164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0"/>
            <a:ext cx="9101137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37211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90800" y="2286000"/>
            <a:ext cx="6180224" cy="1470025"/>
          </a:xfrm>
        </p:spPr>
        <p:txBody>
          <a:bodyPr anchor="t"/>
          <a:lstStyle>
            <a:lvl1pPr algn="r" eaLnBrk="1" latinLnBrk="0" hangingPunct="1">
              <a:defRPr kumimoji="0" lang="zh-CN" b="1" cap="small" baseline="0">
                <a:solidFill>
                  <a:srgbClr val="003300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400" y="4038600"/>
            <a:ext cx="4772528" cy="990600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zh-CN" sz="2000" b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eaLnBrk="1" latinLnBrk="0" hangingPunct="1">
              <a:buNone/>
              <a:defRPr kumimoji="0" lang="zh-CN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858000" y="5105400"/>
            <a:ext cx="1828800" cy="990600"/>
          </a:xfrm>
        </p:spPr>
        <p:txBody>
          <a:bodyPr rtlCol="0">
            <a:normAutofit/>
          </a:bodyPr>
          <a:lstStyle>
            <a:lvl1pPr marL="0" indent="0" algn="ctr" eaLnBrk="1" latinLnBrk="0" hangingPunct="1">
              <a:buNone/>
              <a:defRPr kumimoji="0" lang="zh-CN" sz="2000" baseline="0"/>
            </a:lvl1pPr>
          </a:lstStyle>
          <a:p>
            <a:pPr lvl="0"/>
            <a:r>
              <a:rPr lang="zh-CN" altLang="en-US" noProof="0" smtClean="0"/>
              <a:t>单击图标添加图片</a:t>
            </a:r>
            <a:endParaRPr lang="zh-CN" noProof="0" dirty="0"/>
          </a:p>
        </p:txBody>
      </p:sp>
    </p:spTree>
    <p:extLst>
      <p:ext uri="{BB962C8B-B14F-4D97-AF65-F5344CB8AC3E}">
        <p14:creationId xmlns:p14="http://schemas.microsoft.com/office/powerpoint/2010/main" val="3636728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FCC7A-84E7-1B40-B996-36DF9AE5BAA6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98C8A2-CE3F-C54D-BD76-22348D3F1318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04430720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84C45F-97E2-CF4D-BC02-BC29FA2ACD88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AB9A8C-9645-E64A-B379-F473921BC059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82743707"/>
      </p:ext>
    </p:extLst>
  </p:cSld>
  <p:clrMapOvr>
    <a:masterClrMapping/>
  </p:clrMapOvr>
  <p:transition spd="slow"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显示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0"/>
            <a:ext cx="9101137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A6C246-0FE4-FA4C-8154-C49171A7BB81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186B00-282F-7F4A-A544-2129D9A92859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55048353"/>
      </p:ext>
    </p:extLst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727ED-AAD8-4346-A69E-6127E03D6FDE}" type="datetimeFigureOut">
              <a:rPr lang="en-US" altLang="zh-CN"/>
              <a:pPr>
                <a:defRPr/>
              </a:pPr>
              <a:t>11/20/18</a:t>
            </a:fld>
            <a:endParaRPr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B7BE39-B51D-D343-B7BF-49ECD4DA4889}" type="slidenum">
              <a:rPr lang="en-US" altLang="zh-CN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869771"/>
      </p:ext>
    </p:extLst>
  </p:cSld>
  <p:clrMapOvr>
    <a:masterClrMapping/>
  </p:clrMapOvr>
  <p:transition spd="slow"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933B2-4600-4FF9-B3F1-2B5C39CCB751}" type="datetimeFigureOut">
              <a:rPr lang="zh-CN" altLang="en-US" smtClean="0"/>
              <a:pPr/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5341A-02F7-4B57-9959-41E0CEA8804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206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F7FC95-725D-6147-92FD-4063AA4D10DA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D4ED4E-3DE8-894E-B5C4-37B3A6C6552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542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CD3CC8-3825-5249-9104-C6D4FA1A1822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E449D2-298B-0046-91E2-BC527E8C32A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2643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A9C025-EC16-BE42-9AEE-CD4BE947F0A2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F462F4-2F19-6A41-B1DF-B2C806A33DA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650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8B9D92-7C87-4642-B171-ED0AFA0080E6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70B804-B50E-6E41-AA01-E6E388C84B3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56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B04B75-63A5-4346-866C-0C39E6A90E48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67DCF-3D81-264F-A7FC-E360C4A9D43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653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0"/>
            <a:ext cx="9101137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75" y="0"/>
            <a:ext cx="9172575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048000"/>
            <a:ext cx="4343400" cy="1362075"/>
          </a:xfrm>
        </p:spPr>
        <p:txBody>
          <a:bodyPr anchor="b"/>
          <a:lstStyle>
            <a:lvl1pPr algn="l" eaLnBrk="1" latinLnBrk="0" hangingPunct="1">
              <a:defRPr kumimoji="0" lang="zh-CN" sz="4000" b="1" cap="small" baseline="0">
                <a:solidFill>
                  <a:srgbClr val="003300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781800" y="5334000"/>
            <a:ext cx="2133600" cy="990600"/>
          </a:xfrm>
        </p:spPr>
        <p:txBody>
          <a:bodyPr rtlCol="0">
            <a:normAutofit/>
          </a:bodyPr>
          <a:lstStyle>
            <a:lvl1pPr marL="0" indent="0" algn="ctr" eaLnBrk="1" latinLnBrk="0" hangingPunct="1">
              <a:buNone/>
              <a:defRPr kumimoji="0" lang="zh-CN" sz="1800"/>
            </a:lvl1pPr>
          </a:lstStyle>
          <a:p>
            <a:pPr lvl="0"/>
            <a:r>
              <a:rPr lang="zh-CN" altLang="en-US" noProof="0" smtClean="0"/>
              <a:t>单击图标添加图片</a:t>
            </a:r>
            <a:endParaRPr lang="zh-CN" noProof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925B78-65FF-DB48-96E3-57E4BBE623AA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59D19186-A7E2-7E44-9A76-9F47B879D587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161799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F008CD-DE74-B643-9451-654AD2A509AE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937667-09F0-1045-AF57-713039FBB52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296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68785-73BA-8D4F-824D-AE03730C6C09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288E05-54C3-2C40-B637-E65EB97562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110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E69EC9-73B8-1844-806D-6626D5AE81C4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8B2564-18B6-804A-8EEE-4EBE0B08EF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92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C81BD3-0F31-FC49-A01B-779FFF207F7A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C81022-B0D0-464A-B919-A27F74E5DBE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1880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8AFB72-0929-9945-BE70-A16D3B479A50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36BC0-CC8A-BC4D-B4CB-3B6710F8352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596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9A2D28-A966-FA4F-A94F-A039AFE6F9D3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8018EF-7E26-C442-B1C0-730B94663BB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19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69632"/>
            <a:ext cx="8077200" cy="1143000"/>
          </a:xfrm>
        </p:spPr>
        <p:txBody>
          <a:bodyPr/>
          <a:lstStyle>
            <a:lvl1pPr algn="l" eaLnBrk="1" latinLnBrk="0" hangingPunct="1">
              <a:defRPr kumimoji="0" lang="zh-CN"/>
            </a:lvl1pPr>
          </a:lstStyle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96413"/>
            <a:ext cx="8077200" cy="4297363"/>
          </a:xfrm>
        </p:spPr>
        <p:txBody>
          <a:bodyPr>
            <a:normAutofit/>
          </a:bodyPr>
          <a:lstStyle>
            <a:lvl1pPr eaLnBrk="1" latinLnBrk="0" hangingPunct="1">
              <a:defRPr kumimoji="0" lang="zh-CN" sz="3200">
                <a:latin typeface="+mn-lt"/>
              </a:defRPr>
            </a:lvl1pPr>
            <a:lvl2pPr eaLnBrk="1" latinLnBrk="0" hangingPunct="1">
              <a:defRPr kumimoji="0" lang="zh-CN" sz="2800">
                <a:latin typeface="+mn-lt"/>
              </a:defRPr>
            </a:lvl2pPr>
            <a:lvl3pPr eaLnBrk="1" latinLnBrk="0" hangingPunct="1">
              <a:defRPr kumimoji="0" lang="zh-CN" sz="2400">
                <a:latin typeface="+mn-lt"/>
              </a:defRPr>
            </a:lvl3pPr>
            <a:lvl4pPr eaLnBrk="1" latinLnBrk="0" hangingPunct="1">
              <a:defRPr kumimoji="0" lang="zh-CN" sz="2400">
                <a:latin typeface="+mn-lt"/>
              </a:defRPr>
            </a:lvl4pPr>
            <a:lvl5pPr eaLnBrk="1" latinLnBrk="0" hangingPunct="1">
              <a:defRPr kumimoji="0" lang="zh-CN" sz="2400">
                <a:latin typeface="+mn-lt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213EBD-A3E1-C544-AF39-B5C14BF5B459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58EFED-DFEB-DB4D-BA54-7C3B6D7BBBBA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9052149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4038600" cy="4525963"/>
          </a:xfrm>
        </p:spPr>
        <p:txBody>
          <a:bodyPr/>
          <a:lstStyle>
            <a:lvl1pPr eaLnBrk="1" latinLnBrk="0" hangingPunct="1">
              <a:defRPr kumimoji="0" lang="zh-CN" sz="2800"/>
            </a:lvl1pPr>
            <a:lvl2pPr eaLnBrk="1" latinLnBrk="0" hangingPunct="1">
              <a:defRPr kumimoji="0" lang="zh-CN" sz="2400"/>
            </a:lvl2pPr>
            <a:lvl3pPr eaLnBrk="1" latinLnBrk="0" hangingPunct="1">
              <a:defRPr kumimoji="0" lang="zh-CN" sz="2000"/>
            </a:lvl3pPr>
            <a:lvl4pPr eaLnBrk="1" latinLnBrk="0" hangingPunct="1">
              <a:defRPr kumimoji="0" lang="zh-CN" sz="1800"/>
            </a:lvl4pPr>
            <a:lvl5pPr eaLnBrk="1" latinLnBrk="0" hangingPunct="1">
              <a:defRPr kumimoji="0" lang="zh-CN" sz="1800"/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4038600" cy="4525963"/>
          </a:xfrm>
        </p:spPr>
        <p:txBody>
          <a:bodyPr/>
          <a:lstStyle>
            <a:lvl1pPr eaLnBrk="1" latinLnBrk="0" hangingPunct="1">
              <a:defRPr kumimoji="0" lang="zh-CN" sz="2800"/>
            </a:lvl1pPr>
            <a:lvl2pPr eaLnBrk="1" latinLnBrk="0" hangingPunct="1">
              <a:defRPr kumimoji="0" lang="zh-CN" sz="2400"/>
            </a:lvl2pPr>
            <a:lvl3pPr eaLnBrk="1" latinLnBrk="0" hangingPunct="1">
              <a:defRPr kumimoji="0" lang="zh-CN" sz="2000"/>
            </a:lvl3pPr>
            <a:lvl4pPr eaLnBrk="1" latinLnBrk="0" hangingPunct="1">
              <a:defRPr kumimoji="0" lang="zh-CN" sz="1800"/>
            </a:lvl4pPr>
            <a:lvl5pPr eaLnBrk="1" latinLnBrk="0" hangingPunct="1">
              <a:defRPr kumimoji="0" lang="zh-CN" sz="1800"/>
            </a:lvl5pPr>
            <a:lvl6pPr eaLnBrk="1" latinLnBrk="0" hangingPunct="1">
              <a:defRPr kumimoji="0" lang="zh-CN" sz="1800"/>
            </a:lvl6pPr>
            <a:lvl7pPr eaLnBrk="1" latinLnBrk="0" hangingPunct="1">
              <a:defRPr kumimoji="0" lang="zh-CN" sz="1800"/>
            </a:lvl7pPr>
            <a:lvl8pPr eaLnBrk="1" latinLnBrk="0" hangingPunct="1">
              <a:defRPr kumimoji="0" lang="zh-CN" sz="1800"/>
            </a:lvl8pPr>
            <a:lvl9pPr eaLnBrk="1" latinLnBrk="0" hangingPunct="1">
              <a:defRPr kumimoji="0" lang="zh-CN"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C4F7F7-2BA5-A249-8D31-B2C237E8358F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B033C7-F6E6-FB40-84FE-ED9EB9205334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6889185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eaLnBrk="1" latinLnBrk="0" hangingPunct="1">
              <a:defRPr kumimoji="0" lang="zh-CN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5113"/>
            <a:ext cx="4040188" cy="639762"/>
          </a:xfrm>
        </p:spPr>
        <p:txBody>
          <a:bodyPr anchor="b"/>
          <a:lstStyle>
            <a:lvl1pPr marL="0" indent="0" eaLnBrk="1" latinLnBrk="0" hangingPunct="1">
              <a:buNone/>
              <a:defRPr kumimoji="0" lang="zh-CN" sz="2400" b="1"/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74875"/>
            <a:ext cx="4040188" cy="3951288"/>
          </a:xfrm>
        </p:spPr>
        <p:txBody>
          <a:bodyPr/>
          <a:lstStyle>
            <a:lvl1pPr eaLnBrk="1" latinLnBrk="0" hangingPunct="1">
              <a:defRPr kumimoji="0" lang="zh-CN" sz="2400"/>
            </a:lvl1pPr>
            <a:lvl2pPr eaLnBrk="1" latinLnBrk="0" hangingPunct="1">
              <a:defRPr kumimoji="0" lang="zh-CN" sz="2000"/>
            </a:lvl2pPr>
            <a:lvl3pPr eaLnBrk="1" latinLnBrk="0" hangingPunct="1">
              <a:defRPr kumimoji="0" lang="zh-CN" sz="1800"/>
            </a:lvl3pPr>
            <a:lvl4pPr eaLnBrk="1" latinLnBrk="0" hangingPunct="1">
              <a:defRPr kumimoji="0" lang="zh-CN" sz="1600"/>
            </a:lvl4pPr>
            <a:lvl5pPr eaLnBrk="1" latinLnBrk="0" hangingPunct="1">
              <a:defRPr kumimoji="0" lang="zh-CN" sz="1600"/>
            </a:lvl5pPr>
            <a:lvl6pPr eaLnBrk="1" latinLnBrk="0" hangingPunct="1">
              <a:defRPr kumimoji="0" lang="zh-CN" sz="1600"/>
            </a:lvl6pPr>
            <a:lvl7pPr eaLnBrk="1" latinLnBrk="0" hangingPunct="1">
              <a:defRPr kumimoji="0" lang="zh-CN" sz="1600"/>
            </a:lvl7pPr>
            <a:lvl8pPr eaLnBrk="1" latinLnBrk="0" hangingPunct="1">
              <a:defRPr kumimoji="0" lang="zh-CN" sz="1600"/>
            </a:lvl8pPr>
            <a:lvl9pPr eaLnBrk="1" latinLnBrk="0" hangingPunct="1">
              <a:defRPr kumimoji="0" lang="zh-CN"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3625" y="1535113"/>
            <a:ext cx="4041775" cy="639762"/>
          </a:xfrm>
        </p:spPr>
        <p:txBody>
          <a:bodyPr anchor="b"/>
          <a:lstStyle>
            <a:lvl1pPr marL="0" indent="0" eaLnBrk="1" latinLnBrk="0" hangingPunct="1">
              <a:buNone/>
              <a:defRPr kumimoji="0" lang="zh-CN" sz="2400" b="1"/>
            </a:lvl1pPr>
            <a:lvl2pPr marL="457200" indent="0" eaLnBrk="1" latinLnBrk="0" hangingPunct="1">
              <a:buNone/>
              <a:defRPr kumimoji="0" lang="zh-CN" sz="2000" b="1"/>
            </a:lvl2pPr>
            <a:lvl3pPr marL="914400" indent="0" eaLnBrk="1" latinLnBrk="0" hangingPunct="1">
              <a:buNone/>
              <a:defRPr kumimoji="0" lang="zh-CN" sz="1800" b="1"/>
            </a:lvl3pPr>
            <a:lvl4pPr marL="1371600" indent="0" eaLnBrk="1" latinLnBrk="0" hangingPunct="1">
              <a:buNone/>
              <a:defRPr kumimoji="0" lang="zh-CN" sz="1600" b="1"/>
            </a:lvl4pPr>
            <a:lvl5pPr marL="1828800" indent="0" eaLnBrk="1" latinLnBrk="0" hangingPunct="1">
              <a:buNone/>
              <a:defRPr kumimoji="0" lang="zh-CN" sz="1600" b="1"/>
            </a:lvl5pPr>
            <a:lvl6pPr marL="2286000" indent="0" eaLnBrk="1" latinLnBrk="0" hangingPunct="1">
              <a:buNone/>
              <a:defRPr kumimoji="0" lang="zh-CN" sz="1600" b="1"/>
            </a:lvl6pPr>
            <a:lvl7pPr marL="2743200" indent="0" eaLnBrk="1" latinLnBrk="0" hangingPunct="1">
              <a:buNone/>
              <a:defRPr kumimoji="0" lang="zh-CN" sz="1600" b="1"/>
            </a:lvl7pPr>
            <a:lvl8pPr marL="3200400" indent="0" eaLnBrk="1" latinLnBrk="0" hangingPunct="1">
              <a:buNone/>
              <a:defRPr kumimoji="0" lang="zh-CN" sz="1600" b="1"/>
            </a:lvl8pPr>
            <a:lvl9pPr marL="3657600" indent="0" eaLnBrk="1" latinLnBrk="0" hangingPunct="1">
              <a:buNone/>
              <a:defRPr kumimoji="0" lang="zh-CN"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3625" y="2174875"/>
            <a:ext cx="4041775" cy="3951288"/>
          </a:xfrm>
        </p:spPr>
        <p:txBody>
          <a:bodyPr/>
          <a:lstStyle>
            <a:lvl1pPr eaLnBrk="1" latinLnBrk="0" hangingPunct="1">
              <a:defRPr kumimoji="0" lang="zh-CN" sz="2400"/>
            </a:lvl1pPr>
            <a:lvl2pPr eaLnBrk="1" latinLnBrk="0" hangingPunct="1">
              <a:defRPr kumimoji="0" lang="zh-CN" sz="2000"/>
            </a:lvl2pPr>
            <a:lvl3pPr eaLnBrk="1" latinLnBrk="0" hangingPunct="1">
              <a:defRPr kumimoji="0" lang="zh-CN" sz="1800"/>
            </a:lvl3pPr>
            <a:lvl4pPr eaLnBrk="1" latinLnBrk="0" hangingPunct="1">
              <a:defRPr kumimoji="0" lang="zh-CN" sz="1600"/>
            </a:lvl4pPr>
            <a:lvl5pPr eaLnBrk="1" latinLnBrk="0" hangingPunct="1">
              <a:defRPr kumimoji="0" lang="zh-CN" sz="1600"/>
            </a:lvl5pPr>
            <a:lvl6pPr eaLnBrk="1" latinLnBrk="0" hangingPunct="1">
              <a:defRPr kumimoji="0" lang="zh-CN" sz="1600"/>
            </a:lvl6pPr>
            <a:lvl7pPr eaLnBrk="1" latinLnBrk="0" hangingPunct="1">
              <a:defRPr kumimoji="0" lang="zh-CN" sz="1600"/>
            </a:lvl7pPr>
            <a:lvl8pPr eaLnBrk="1" latinLnBrk="0" hangingPunct="1">
              <a:defRPr kumimoji="0" lang="zh-CN" sz="1600"/>
            </a:lvl8pPr>
            <a:lvl9pPr eaLnBrk="1" latinLnBrk="0" hangingPunct="1">
              <a:defRPr kumimoji="0" lang="zh-CN"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B90706-02B3-7140-9A0E-EAC3599A264E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9F3DFD-5CA9-5F4E-86BB-4FDB19EF91C2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09334404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3008313" cy="1162050"/>
          </a:xfrm>
        </p:spPr>
        <p:txBody>
          <a:bodyPr anchor="b"/>
          <a:lstStyle>
            <a:lvl1pPr algn="l" eaLnBrk="1" latinLnBrk="0" hangingPunct="1">
              <a:defRPr kumimoji="0" lang="zh-CN" sz="2000" b="1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3650" y="273050"/>
            <a:ext cx="5111750" cy="5853113"/>
          </a:xfrm>
        </p:spPr>
        <p:txBody>
          <a:bodyPr/>
          <a:lstStyle>
            <a:lvl1pPr eaLnBrk="1" latinLnBrk="0" hangingPunct="1">
              <a:defRPr kumimoji="0" lang="zh-CN" sz="3200"/>
            </a:lvl1pPr>
            <a:lvl2pPr eaLnBrk="1" latinLnBrk="0" hangingPunct="1">
              <a:defRPr kumimoji="0" lang="zh-CN" sz="2800"/>
            </a:lvl2pPr>
            <a:lvl3pPr eaLnBrk="1" latinLnBrk="0" hangingPunct="1">
              <a:defRPr kumimoji="0" lang="zh-CN" sz="2400"/>
            </a:lvl3pPr>
            <a:lvl4pPr eaLnBrk="1" latinLnBrk="0" hangingPunct="1">
              <a:defRPr kumimoji="0" lang="zh-CN" sz="2000"/>
            </a:lvl4pPr>
            <a:lvl5pPr eaLnBrk="1" latinLnBrk="0" hangingPunct="1">
              <a:defRPr kumimoji="0" lang="zh-CN" sz="2000"/>
            </a:lvl5pPr>
            <a:lvl6pPr eaLnBrk="1" latinLnBrk="0" hangingPunct="1">
              <a:defRPr kumimoji="0" lang="zh-CN" sz="2000"/>
            </a:lvl6pPr>
            <a:lvl7pPr eaLnBrk="1" latinLnBrk="0" hangingPunct="1">
              <a:defRPr kumimoji="0" lang="zh-CN" sz="2000"/>
            </a:lvl7pPr>
            <a:lvl8pPr eaLnBrk="1" latinLnBrk="0" hangingPunct="1">
              <a:defRPr kumimoji="0" lang="zh-CN" sz="2000"/>
            </a:lvl8pPr>
            <a:lvl9pPr eaLnBrk="1" latinLnBrk="0" hangingPunct="1">
              <a:defRPr kumimoji="0" lang="zh-CN"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1435100"/>
            <a:ext cx="3008313" cy="4691063"/>
          </a:xfrm>
        </p:spPr>
        <p:txBody>
          <a:bodyPr/>
          <a:lstStyle>
            <a:lvl1pPr marL="0" indent="0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6DAB56-A43C-E84F-8D7C-F6461FC7F2FD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66268-08BB-284A-9095-2FCE1B907324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23283352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 eaLnBrk="1" latinLnBrk="0" hangingPunct="1">
              <a:defRPr kumimoji="0" lang="zh-CN" sz="2000" b="1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 eaLnBrk="1" latinLnBrk="0" hangingPunct="1">
              <a:buNone/>
              <a:defRPr kumimoji="0" lang="zh-CN" sz="3200"/>
            </a:lvl1pPr>
            <a:lvl2pPr marL="457200" indent="0" eaLnBrk="1" latinLnBrk="0" hangingPunct="1">
              <a:buNone/>
              <a:defRPr kumimoji="0" lang="zh-CN" sz="2800"/>
            </a:lvl2pPr>
            <a:lvl3pPr marL="914400" indent="0" eaLnBrk="1" latinLnBrk="0" hangingPunct="1">
              <a:buNone/>
              <a:defRPr kumimoji="0" lang="zh-CN" sz="2400"/>
            </a:lvl3pPr>
            <a:lvl4pPr marL="1371600" indent="0" eaLnBrk="1" latinLnBrk="0" hangingPunct="1">
              <a:buNone/>
              <a:defRPr kumimoji="0" lang="zh-CN" sz="2000"/>
            </a:lvl4pPr>
            <a:lvl5pPr marL="1828800" indent="0" eaLnBrk="1" latinLnBrk="0" hangingPunct="1">
              <a:buNone/>
              <a:defRPr kumimoji="0" lang="zh-CN" sz="2000"/>
            </a:lvl5pPr>
            <a:lvl6pPr marL="2286000" indent="0" eaLnBrk="1" latinLnBrk="0" hangingPunct="1">
              <a:buNone/>
              <a:defRPr kumimoji="0" lang="zh-CN" sz="2000"/>
            </a:lvl6pPr>
            <a:lvl7pPr marL="2743200" indent="0" eaLnBrk="1" latinLnBrk="0" hangingPunct="1">
              <a:buNone/>
              <a:defRPr kumimoji="0" lang="zh-CN" sz="2000"/>
            </a:lvl7pPr>
            <a:lvl8pPr marL="3200400" indent="0" eaLnBrk="1" latinLnBrk="0" hangingPunct="1">
              <a:buNone/>
              <a:defRPr kumimoji="0" lang="zh-CN" sz="2000"/>
            </a:lvl8pPr>
            <a:lvl9pPr marL="3657600" indent="0" eaLnBrk="1" latinLnBrk="0" hangingPunct="1">
              <a:buNone/>
              <a:defRPr kumimoji="0" lang="zh-CN"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  <a:endParaRPr lang="zh-CN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 eaLnBrk="1" latinLnBrk="0" hangingPunct="1">
              <a:buNone/>
              <a:defRPr kumimoji="0" lang="zh-CN" sz="1400"/>
            </a:lvl1pPr>
            <a:lvl2pPr marL="457200" indent="0" eaLnBrk="1" latinLnBrk="0" hangingPunct="1">
              <a:buNone/>
              <a:defRPr kumimoji="0" lang="zh-CN" sz="1200"/>
            </a:lvl2pPr>
            <a:lvl3pPr marL="914400" indent="0" eaLnBrk="1" latinLnBrk="0" hangingPunct="1">
              <a:buNone/>
              <a:defRPr kumimoji="0" lang="zh-CN" sz="1000"/>
            </a:lvl3pPr>
            <a:lvl4pPr marL="1371600" indent="0" eaLnBrk="1" latinLnBrk="0" hangingPunct="1">
              <a:buNone/>
              <a:defRPr kumimoji="0" lang="zh-CN" sz="900"/>
            </a:lvl4pPr>
            <a:lvl5pPr marL="1828800" indent="0" eaLnBrk="1" latinLnBrk="0" hangingPunct="1">
              <a:buNone/>
              <a:defRPr kumimoji="0" lang="zh-CN" sz="900"/>
            </a:lvl5pPr>
            <a:lvl6pPr marL="2286000" indent="0" eaLnBrk="1" latinLnBrk="0" hangingPunct="1">
              <a:buNone/>
              <a:defRPr kumimoji="0" lang="zh-CN" sz="900"/>
            </a:lvl6pPr>
            <a:lvl7pPr marL="2743200" indent="0" eaLnBrk="1" latinLnBrk="0" hangingPunct="1">
              <a:buNone/>
              <a:defRPr kumimoji="0" lang="zh-CN" sz="900"/>
            </a:lvl7pPr>
            <a:lvl8pPr marL="3200400" indent="0" eaLnBrk="1" latinLnBrk="0" hangingPunct="1">
              <a:buNone/>
              <a:defRPr kumimoji="0" lang="zh-CN" sz="900"/>
            </a:lvl8pPr>
            <a:lvl9pPr marL="3657600" indent="0" eaLnBrk="1" latinLnBrk="0" hangingPunct="1">
              <a:buNone/>
              <a:defRPr kumimoji="0" lang="zh-CN"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CB1DB-E2DC-F547-BE36-953111C3A1B5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CD2D36-5A14-424D-857F-EE3402015740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53947489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D5F244-6968-964E-96FC-79D9BCD9B7B4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09C480-28AE-0B43-8D27-94C1F100A64F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43305745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274638"/>
            <a:ext cx="5867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516ED-E0D6-1B4E-9905-EC86197183FB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FA4483-E128-C34D-ADBF-E0E595BABB2C}" type="slidenum">
              <a:rPr lang="en-US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28657038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eg"/><Relationship Id="rId1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0"/>
            <a:ext cx="9101137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762000" y="274638"/>
            <a:ext cx="8077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altLang="zh-CN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62000" y="1600200"/>
            <a:ext cx="80772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0669B8E-C8CC-C142-8A63-AD71AC330075}" type="datetimeFigureOut">
              <a:rPr lang="zh-CN" altLang="en-US"/>
              <a:pPr>
                <a:defRPr/>
              </a:pPr>
              <a:t>18/11/20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lang="zh-CN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56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3B51753B-C6DD-274F-8E9D-4D38187C70C6}" type="slidenum">
              <a:rPr lang="en-US" altLang="zh-CN"/>
              <a:pPr/>
              <a:t>‹#›</a:t>
            </a:fld>
            <a:endParaRPr lang="zh-CN" altLang="zh-CN"/>
          </a:p>
        </p:txBody>
      </p:sp>
      <p:pic>
        <p:nvPicPr>
          <p:cNvPr id="1032" name="Picture 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109538"/>
            <a:ext cx="819150" cy="7083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9" r:id="rId10"/>
    <p:sldLayoutId id="2147483720" r:id="rId11"/>
    <p:sldLayoutId id="2147483735" r:id="rId12"/>
    <p:sldLayoutId id="2147483736" r:id="rId13"/>
    <p:sldLayoutId id="2147483737" r:id="rId14"/>
  </p:sldLayoutIdLst>
  <p:transition spd="slow">
    <p:wipe dir="d"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lang="zh-CN"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lang="zh-CN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lang="zh-CN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lang="zh-CN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zh-CN"/>
      </a:defPPr>
      <a:lvl1pPr marL="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734B30E-5E04-1745-BF6D-84C8A00C0A4E}" type="datetimeFigureOut">
              <a:rPr lang="zh-CN" altLang="en-US"/>
              <a:pPr>
                <a:defRPr/>
              </a:pPr>
              <a:t>18/11/20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44DE6A3-07AB-244B-BE25-97A346B47C3D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6.tiff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1" Type="http://schemas.openxmlformats.org/officeDocument/2006/relationships/tags" Target="../tags/tag9.xml"/><Relationship Id="rId2" Type="http://schemas.openxmlformats.org/officeDocument/2006/relationships/tags" Target="../tags/tag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tenxcloud.com/" TargetMode="External"/><Relationship Id="rId4" Type="http://schemas.openxmlformats.org/officeDocument/2006/relationships/hyperlink" Target="https://c.163.com/hub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ub.docker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691680" y="2132856"/>
            <a:ext cx="6035899" cy="966787"/>
          </a:xfrm>
        </p:spPr>
        <p:txBody>
          <a:bodyPr>
            <a:normAutofit fontScale="90000"/>
          </a:bodyPr>
          <a:lstStyle/>
          <a:p>
            <a:r>
              <a:rPr lang="en-US" altLang="zh-CN" sz="4800" cap="none" dirty="0" err="1" smtClean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Docker</a:t>
            </a:r>
            <a:r>
              <a:rPr lang="zh-CN" altLang="en-US" sz="4800" cap="none" dirty="0" smtClean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入门和</a:t>
            </a:r>
            <a:r>
              <a:rPr lang="zh-CN" altLang="en-US" sz="4800" cap="none" smtClean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压缩镜像</a:t>
            </a:r>
            <a:endParaRPr altLang="zh-CN" sz="4800" cap="none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3923928" y="4581128"/>
            <a:ext cx="5400600" cy="990600"/>
          </a:xfrm>
        </p:spPr>
        <p:txBody>
          <a:bodyPr>
            <a:noAutofit/>
          </a:bodyPr>
          <a:lstStyle/>
          <a:p>
            <a:pPr algn="l"/>
            <a:r>
              <a:rPr lang="zh-CN" altLang="en-US" sz="2800" dirty="0" smtClean="0">
                <a:latin typeface="微软雅黑" charset="-122"/>
                <a:ea typeface="微软雅黑" charset="-122"/>
              </a:rPr>
              <a:t>姓名</a:t>
            </a:r>
            <a:r>
              <a:rPr lang="en-US" altLang="zh-CN" sz="2800" dirty="0" smtClean="0">
                <a:latin typeface="微软雅黑" charset="-122"/>
                <a:ea typeface="微软雅黑" charset="-122"/>
              </a:rPr>
              <a:t>:</a:t>
            </a:r>
            <a:r>
              <a:rPr lang="zh-CN" altLang="en-US" sz="2800" dirty="0" smtClean="0">
                <a:latin typeface="微软雅黑" charset="-122"/>
                <a:ea typeface="微软雅黑" charset="-122"/>
              </a:rPr>
              <a:t>刘兵兵</a:t>
            </a:r>
            <a:endParaRPr altLang="zh-CN" sz="2800" dirty="0">
              <a:latin typeface="微软雅黑" charset="-122"/>
              <a:ea typeface="微软雅黑" charset="-122"/>
            </a:endParaRPr>
          </a:p>
          <a:p>
            <a:pPr algn="l"/>
            <a:r>
              <a:rPr lang="en-US" altLang="zh-CN" sz="2800" dirty="0" smtClean="0">
                <a:latin typeface="Arial Unicode MS" charset="0"/>
                <a:ea typeface="Arial Unicode MS" charset="0"/>
              </a:rPr>
              <a:t>Q</a:t>
            </a:r>
            <a:r>
              <a:rPr lang="zh-CN" altLang="en-US" sz="2800" dirty="0" smtClean="0">
                <a:latin typeface="Arial Unicode MS" charset="0"/>
                <a:ea typeface="Arial Unicode MS" charset="0"/>
              </a:rPr>
              <a:t>    </a:t>
            </a:r>
            <a:r>
              <a:rPr lang="en-US" altLang="zh-CN" sz="2800" dirty="0" smtClean="0">
                <a:latin typeface="Arial Unicode MS" charset="0"/>
                <a:ea typeface="Arial Unicode MS" charset="0"/>
              </a:rPr>
              <a:t>Q:75397273</a:t>
            </a:r>
          </a:p>
          <a:p>
            <a:pPr algn="l"/>
            <a:r>
              <a:rPr lang="zh-CN" altLang="en-US" sz="2800" dirty="0" smtClean="0">
                <a:latin typeface="Arial Unicode MS" charset="0"/>
                <a:ea typeface="Arial Unicode MS" charset="0"/>
              </a:rPr>
              <a:t>博 客：</a:t>
            </a:r>
            <a:r>
              <a:rPr lang="en-US" altLang="zh-CN" sz="2800" dirty="0" smtClean="0">
                <a:latin typeface="Arial Unicode MS" charset="0"/>
                <a:ea typeface="Arial Unicode MS" charset="0"/>
              </a:rPr>
              <a:t>https://</a:t>
            </a:r>
            <a:r>
              <a:rPr lang="en-US" altLang="zh-CN" sz="2800" dirty="0" err="1" smtClean="0">
                <a:latin typeface="Arial Unicode MS" charset="0"/>
                <a:ea typeface="Arial Unicode MS" charset="0"/>
              </a:rPr>
              <a:t>www.lbbniu.com</a:t>
            </a:r>
            <a:endParaRPr lang="en-US" altLang="zh-CN" sz="2800" dirty="0" smtClean="0">
              <a:latin typeface="Arial Unicode MS" charset="0"/>
              <a:ea typeface="Arial Unicode MS" charset="0"/>
            </a:endParaRPr>
          </a:p>
        </p:txBody>
      </p:sp>
    </p:spTree>
    <p:custDataLst>
      <p:tags r:id="rId1"/>
    </p:custDataLst>
  </p:cSld>
  <p:clrMapOvr>
    <a:masterClrMapping/>
  </p:clrMapOvr>
  <p:transition advTm="76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5207" y="764704"/>
            <a:ext cx="7886700" cy="994172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使用场景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8791" y="1927839"/>
            <a:ext cx="8375073" cy="383424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web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应用的自动化打包和发布；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加速本地开发。通过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能够快速搭建好开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 和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运行环境，并且该环境可以直接传递给测试和产品部署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服务型环境中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署并扩展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应用、数据库和后端服务器。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创建安全沙盒。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轻量级的桌面虚拟化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1868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3" name="Rectangle 71"/>
          <p:cNvSpPr>
            <a:spLocks noChangeArrowheads="1"/>
          </p:cNvSpPr>
          <p:nvPr/>
        </p:nvSpPr>
        <p:spPr bwMode="auto">
          <a:xfrm>
            <a:off x="939800" y="188913"/>
            <a:ext cx="334416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安装</a:t>
            </a:r>
            <a:r>
              <a:rPr kumimoji="1" lang="en-US" altLang="zh-CN" sz="4000" b="1" dirty="0" err="1" smtClean="0">
                <a:latin typeface="微软雅黑" charset="-122"/>
                <a:ea typeface="微软雅黑" charset="-122"/>
              </a:rPr>
              <a:t>docker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89321" y="1133618"/>
            <a:ext cx="5832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1.</a:t>
            </a:r>
            <a:r>
              <a:rPr kumimoji="1" lang="zh-CN" altLang="en-US" sz="2400" dirty="0" smtClean="0"/>
              <a:t>检测</a:t>
            </a:r>
            <a:r>
              <a:rPr kumimoji="1" lang="en-US" altLang="zh-CN" sz="2400" dirty="0" smtClean="0"/>
              <a:t>Linux</a:t>
            </a:r>
            <a:r>
              <a:rPr kumimoji="1" lang="zh-CN" altLang="en-US" sz="2400" dirty="0" smtClean="0"/>
              <a:t>内核版本是否大于</a:t>
            </a:r>
            <a:r>
              <a:rPr kumimoji="1" lang="en-US" altLang="zh-CN" sz="2400" dirty="0" smtClean="0"/>
              <a:t>3.10</a:t>
            </a:r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929" y="1523494"/>
            <a:ext cx="7596336" cy="92490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89321" y="2473542"/>
            <a:ext cx="1648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2.</a:t>
            </a:r>
            <a:r>
              <a:rPr kumimoji="1" lang="zh-CN" altLang="en-US" sz="2400" dirty="0" smtClean="0"/>
              <a:t>开始安装</a:t>
            </a:r>
            <a:endParaRPr kumimoji="1"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989321" y="4523366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/>
              <a:t>3.</a:t>
            </a:r>
            <a:r>
              <a:rPr kumimoji="1" lang="zh-CN" altLang="en-US" sz="2400" dirty="0" smtClean="0"/>
              <a:t>测试是否安装成功</a:t>
            </a:r>
            <a:endParaRPr kumimoji="1" lang="zh-CN" altLang="en-US" sz="24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938" y="5447510"/>
            <a:ext cx="3848224" cy="4651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15701" y="3184522"/>
            <a:ext cx="712879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30000"/>
              </a:spcBef>
              <a:defRPr/>
            </a:pPr>
            <a:r>
              <a:rPr lang="en-US" altLang="zh-CN" dirty="0" smtClean="0"/>
              <a:t>#</a:t>
            </a:r>
            <a:r>
              <a:rPr lang="zh-CN" altLang="en-US" dirty="0" smtClean="0"/>
              <a:t>脚本安装</a:t>
            </a:r>
            <a:endParaRPr lang="en-US" altLang="zh-CN" dirty="0" smtClean="0"/>
          </a:p>
          <a:p>
            <a:pPr eaLnBrk="0" hangingPunct="0">
              <a:spcBef>
                <a:spcPct val="30000"/>
              </a:spcBef>
              <a:defRPr/>
            </a:pPr>
            <a:r>
              <a:rPr lang="en-US" altLang="zh-CN" dirty="0" smtClean="0"/>
              <a:t>curl </a:t>
            </a:r>
            <a:r>
              <a:rPr lang="en-US" altLang="zh-CN" dirty="0"/>
              <a:t>-</a:t>
            </a:r>
            <a:r>
              <a:rPr lang="en-US" altLang="zh-CN" dirty="0" err="1"/>
              <a:t>fsSL</a:t>
            </a:r>
            <a:r>
              <a:rPr lang="en-US" altLang="zh-CN" dirty="0"/>
              <a:t> https://</a:t>
            </a:r>
            <a:r>
              <a:rPr lang="en-US" altLang="zh-CN" dirty="0" err="1"/>
              <a:t>get.docker.com</a:t>
            </a:r>
            <a:r>
              <a:rPr lang="en-US" altLang="zh-CN" dirty="0"/>
              <a:t> -o get-</a:t>
            </a:r>
            <a:r>
              <a:rPr lang="en-US" altLang="zh-CN" dirty="0" err="1"/>
              <a:t>docker.sh</a:t>
            </a:r>
            <a:endParaRPr lang="en-US" altLang="zh-CN" dirty="0"/>
          </a:p>
          <a:p>
            <a:pPr eaLnBrk="0" hangingPunct="0">
              <a:spcBef>
                <a:spcPct val="30000"/>
              </a:spcBef>
              <a:defRPr/>
            </a:pPr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sh</a:t>
            </a:r>
            <a:r>
              <a:rPr lang="en-US" altLang="zh-CN" dirty="0"/>
              <a:t> </a:t>
            </a:r>
            <a:r>
              <a:rPr lang="en-US" altLang="zh-CN" dirty="0" smtClean="0"/>
              <a:t>get-</a:t>
            </a:r>
            <a:r>
              <a:rPr lang="en-US" altLang="zh-CN" dirty="0" err="1" smtClean="0"/>
              <a:t>docker.sh</a:t>
            </a:r>
            <a:endParaRPr lang="en-US" altLang="zh-CN" dirty="0" smtClean="0"/>
          </a:p>
        </p:txBody>
      </p:sp>
    </p:spTree>
    <p:custDataLst>
      <p:tags r:id="rId1"/>
    </p:custDataLst>
  </p:cSld>
  <p:clrMapOvr>
    <a:masterClrMapping/>
  </p:clrMapOvr>
  <p:transition spd="slow" advTm="9923"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99592" y="404664"/>
            <a:ext cx="3263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 smtClean="0"/>
              <a:t>4.docker</a:t>
            </a:r>
            <a:r>
              <a:rPr kumimoji="1" lang="zh-CN" altLang="en-US" sz="3200" dirty="0" smtClean="0"/>
              <a:t>可选配置</a:t>
            </a:r>
            <a:endParaRPr kumimoji="1"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899592" y="1196752"/>
            <a:ext cx="76328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1).</a:t>
            </a:r>
            <a:r>
              <a:rPr kumimoji="1" lang="zh-CN" altLang="en-US" dirty="0" smtClean="0"/>
              <a:t>让其他用户也可以运用</a:t>
            </a:r>
            <a:r>
              <a:rPr kumimoji="1" lang="en-US" altLang="zh-CN" dirty="0" err="1" smtClean="0"/>
              <a:t>docker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sudo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groupadd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docker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sudo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usermod</a:t>
            </a:r>
            <a:r>
              <a:rPr kumimoji="1" lang="en-US" altLang="zh-CN" dirty="0" smtClean="0"/>
              <a:t> -</a:t>
            </a:r>
            <a:r>
              <a:rPr kumimoji="1" lang="en-US" altLang="zh-CN" dirty="0" err="1" smtClean="0"/>
              <a:t>aG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ubuntu</a:t>
            </a:r>
            <a:endParaRPr kumimoji="1" lang="en-US" altLang="zh-CN" dirty="0" smtClean="0"/>
          </a:p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).</a:t>
            </a:r>
            <a:r>
              <a:rPr kumimoji="1" lang="zh-CN" altLang="en-US" dirty="0" smtClean="0"/>
              <a:t>安装</a:t>
            </a:r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-compose</a:t>
            </a:r>
          </a:p>
          <a:p>
            <a:r>
              <a:rPr lang="en-US" altLang="zh-CN" dirty="0" err="1"/>
              <a:t>sudo</a:t>
            </a:r>
            <a:r>
              <a:rPr lang="en-US" altLang="zh-CN" dirty="0"/>
              <a:t> curl -L "https://</a:t>
            </a:r>
            <a:r>
              <a:rPr lang="en-US" altLang="zh-CN" dirty="0" err="1"/>
              <a:t>github.com</a:t>
            </a:r>
            <a:r>
              <a:rPr lang="en-US" altLang="zh-CN" dirty="0"/>
              <a:t>/</a:t>
            </a:r>
            <a:r>
              <a:rPr lang="en-US" altLang="zh-CN" dirty="0" err="1"/>
              <a:t>docker</a:t>
            </a:r>
            <a:r>
              <a:rPr lang="en-US" altLang="zh-CN" dirty="0"/>
              <a:t>/compose/releases/download/1.23.1/</a:t>
            </a:r>
            <a:r>
              <a:rPr lang="en-US" altLang="zh-CN" dirty="0" err="1"/>
              <a:t>docker</a:t>
            </a:r>
            <a:r>
              <a:rPr lang="en-US" altLang="zh-CN" dirty="0"/>
              <a:t>-compose-$(</a:t>
            </a:r>
            <a:r>
              <a:rPr lang="en-US" altLang="zh-CN" dirty="0" err="1"/>
              <a:t>uname</a:t>
            </a:r>
            <a:r>
              <a:rPr lang="en-US" altLang="zh-CN" dirty="0"/>
              <a:t> -s)-$(</a:t>
            </a:r>
            <a:r>
              <a:rPr lang="en-US" altLang="zh-CN" dirty="0" err="1"/>
              <a:t>uname</a:t>
            </a:r>
            <a:r>
              <a:rPr lang="en-US" altLang="zh-CN" dirty="0"/>
              <a:t> -m)" -o 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/local/bin/</a:t>
            </a:r>
            <a:r>
              <a:rPr lang="en-US" altLang="zh-CN" dirty="0" err="1" smtClean="0"/>
              <a:t>docker</a:t>
            </a:r>
            <a:r>
              <a:rPr lang="en-US" altLang="zh-CN" dirty="0" smtClean="0"/>
              <a:t>-compose</a:t>
            </a:r>
          </a:p>
          <a:p>
            <a:r>
              <a:rPr lang="en-US" altLang="zh-CN" dirty="0"/>
              <a:t>3</a:t>
            </a:r>
            <a:r>
              <a:rPr lang="en-US" altLang="zh-CN" dirty="0" smtClean="0"/>
              <a:t>).</a:t>
            </a:r>
            <a:r>
              <a:rPr kumimoji="1" lang="zh-CN" altLang="en-US" dirty="0"/>
              <a:t>测试安装</a:t>
            </a:r>
            <a:r>
              <a:rPr kumimoji="1" lang="zh-CN" altLang="en-US" dirty="0" smtClean="0"/>
              <a:t>结果</a:t>
            </a:r>
            <a:endParaRPr lang="en-US" altLang="zh-CN" dirty="0" smtClean="0"/>
          </a:p>
          <a:p>
            <a:r>
              <a:rPr kumimoji="1" lang="en-US" altLang="zh-CN" dirty="0" err="1" smtClean="0"/>
              <a:t>docker</a:t>
            </a:r>
            <a:r>
              <a:rPr kumimoji="1" lang="en-US" altLang="zh-CN" dirty="0" smtClean="0"/>
              <a:t>-compose --version</a:t>
            </a:r>
          </a:p>
        </p:txBody>
      </p:sp>
    </p:spTree>
    <p:extLst>
      <p:ext uri="{BB962C8B-B14F-4D97-AF65-F5344CB8AC3E}">
        <p14:creationId xmlns:p14="http://schemas.microsoft.com/office/powerpoint/2010/main" val="16731766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3" name="Rectangle 71"/>
          <p:cNvSpPr>
            <a:spLocks noChangeArrowheads="1"/>
          </p:cNvSpPr>
          <p:nvPr/>
        </p:nvSpPr>
        <p:spPr bwMode="auto">
          <a:xfrm>
            <a:off x="939800" y="188913"/>
            <a:ext cx="4208264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构建</a:t>
            </a:r>
            <a:r>
              <a:rPr kumimoji="1" lang="zh-CN" altLang="en-US" sz="4000" b="1" smtClean="0">
                <a:latin typeface="微软雅黑" charset="-122"/>
                <a:ea typeface="微软雅黑" charset="-122"/>
              </a:rPr>
              <a:t>未压缩镜像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9800" y="1196752"/>
            <a:ext cx="4099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1.</a:t>
            </a:r>
            <a:r>
              <a:rPr kumimoji="1" lang="zh-CN" altLang="en-US" sz="3200" dirty="0" smtClean="0"/>
              <a:t>编写</a:t>
            </a:r>
            <a:r>
              <a:rPr kumimoji="1" lang="en-US" altLang="zh-CN" sz="3200" dirty="0" err="1" smtClean="0"/>
              <a:t>Dockerfile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39800" y="2027366"/>
            <a:ext cx="759264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sz="2800" b="1" dirty="0" smtClean="0">
                <a:solidFill>
                  <a:srgbClr val="FF0000"/>
                </a:solidFill>
              </a:rPr>
              <a:t>FROM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zh-CN" altLang="en-US" dirty="0"/>
              <a:t>功能为指定基础镜像，并且必须是第一条指令。</a:t>
            </a:r>
          </a:p>
          <a:p>
            <a:r>
              <a:rPr lang="zh-CN" altLang="en-US" dirty="0"/>
              <a:t>如果不以任何镜像为基础，那么写法为：</a:t>
            </a:r>
            <a:r>
              <a:rPr lang="en-US" altLang="zh-CN" dirty="0"/>
              <a:t>FROM scratch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同时意味着接下来所写的指令将作为镜像的第一层</a:t>
            </a:r>
            <a:r>
              <a:rPr lang="zh-CN" altLang="en-US" dirty="0" smtClean="0"/>
              <a:t>开始</a:t>
            </a:r>
            <a:endParaRPr lang="zh-CN" altLang="en-US" dirty="0"/>
          </a:p>
          <a:p>
            <a:r>
              <a:rPr lang="zh-CN" altLang="en-US" dirty="0"/>
              <a:t>语法</a:t>
            </a:r>
            <a:r>
              <a:rPr lang="zh-CN" altLang="en-US" dirty="0" smtClean="0"/>
              <a:t>：</a:t>
            </a:r>
            <a:endParaRPr lang="zh-CN" altLang="en-US" dirty="0"/>
          </a:p>
          <a:p>
            <a:r>
              <a:rPr lang="en-US" altLang="zh-CN" dirty="0"/>
              <a:t>FROM &lt;image&gt;</a:t>
            </a:r>
            <a:br>
              <a:rPr lang="en-US" altLang="zh-CN" dirty="0"/>
            </a:br>
            <a:r>
              <a:rPr lang="en-US" altLang="zh-CN" dirty="0"/>
              <a:t>FROM &lt;image&gt;:&lt;tag&gt;</a:t>
            </a:r>
            <a:br>
              <a:rPr lang="en-US" altLang="zh-CN" dirty="0"/>
            </a:br>
            <a:r>
              <a:rPr lang="en-US" altLang="zh-CN" dirty="0"/>
              <a:t>FROM &lt;image&gt;:&lt;digest&gt;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  <a:p>
            <a:r>
              <a:rPr lang="zh-CN" altLang="en-US" dirty="0"/>
              <a:t>三种写法，其中</a:t>
            </a:r>
            <a:r>
              <a:rPr lang="en-US" altLang="zh-CN" dirty="0"/>
              <a:t>&lt;tag&gt;</a:t>
            </a:r>
            <a:r>
              <a:rPr lang="zh-CN" altLang="en-US" dirty="0"/>
              <a:t>和</a:t>
            </a:r>
            <a:r>
              <a:rPr lang="en-US" altLang="zh-CN" dirty="0"/>
              <a:t>&lt;digest&gt; </a:t>
            </a:r>
            <a:r>
              <a:rPr lang="zh-CN" altLang="en-US" dirty="0"/>
              <a:t>是可选项，如果没有选择，那么默认值为</a:t>
            </a:r>
            <a:r>
              <a:rPr lang="en-US" altLang="zh-CN" dirty="0"/>
              <a:t>latest</a:t>
            </a:r>
          </a:p>
          <a:p>
            <a:r>
              <a:rPr lang="zh-CN" altLang="en-US" dirty="0"/>
              <a:t/>
            </a:r>
            <a:br>
              <a:rPr lang="zh-CN" altLang="en-US" dirty="0"/>
            </a:br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5575557"/>
      </p:ext>
    </p:extLst>
  </p:cSld>
  <p:clrMapOvr>
    <a:masterClrMapping/>
  </p:clrMapOvr>
  <p:transition spd="slow" advTm="9923"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99592" y="394692"/>
            <a:ext cx="7704856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RUN</a:t>
            </a:r>
            <a:endParaRPr lang="zh-CN" altLang="en-US" sz="2800" b="1" dirty="0">
              <a:solidFill>
                <a:srgbClr val="FF0000"/>
              </a:solidFill>
            </a:endParaRPr>
          </a:p>
          <a:p>
            <a:r>
              <a:rPr lang="zh-CN" altLang="en-US" dirty="0"/>
              <a:t>功能为运行指定的命令</a:t>
            </a:r>
          </a:p>
          <a:p>
            <a:endParaRPr lang="zh-CN" altLang="en-US" dirty="0"/>
          </a:p>
          <a:p>
            <a:r>
              <a:rPr lang="en-US" altLang="zh-CN" dirty="0"/>
              <a:t>RUN</a:t>
            </a:r>
            <a:r>
              <a:rPr lang="zh-CN" altLang="en-US" dirty="0"/>
              <a:t>命令有两种格式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RUN </a:t>
            </a:r>
            <a:r>
              <a:rPr lang="en-US" altLang="zh-CN" dirty="0">
                <a:solidFill>
                  <a:srgbClr val="00B050"/>
                </a:solidFill>
              </a:rPr>
              <a:t>&lt;command&gt;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RUN </a:t>
            </a:r>
            <a:r>
              <a:rPr lang="en-US" altLang="zh-CN" dirty="0" smtClean="0">
                <a:solidFill>
                  <a:srgbClr val="00B050"/>
                </a:solidFill>
              </a:rPr>
              <a:t>["executable", "param1", "param2"]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  <a:p>
            <a:r>
              <a:rPr lang="zh-CN" altLang="en-US" dirty="0"/>
              <a:t>第一种后边直接跟</a:t>
            </a:r>
            <a:r>
              <a:rPr lang="en-US" altLang="zh-CN" dirty="0"/>
              <a:t>shell</a:t>
            </a:r>
            <a:r>
              <a:rPr lang="zh-CN" altLang="en-US" dirty="0"/>
              <a:t>命令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/>
              <a:t>在</a:t>
            </a:r>
            <a:r>
              <a:rPr lang="en-US" altLang="zh-CN" dirty="0" err="1"/>
              <a:t>linux</a:t>
            </a:r>
            <a:r>
              <a:rPr lang="zh-CN" altLang="en-US" dirty="0"/>
              <a:t>操作系统上默认 </a:t>
            </a:r>
            <a:r>
              <a:rPr lang="en-US" altLang="zh-CN" dirty="0"/>
              <a:t>/bin/</a:t>
            </a:r>
            <a:r>
              <a:rPr lang="en-US" altLang="zh-CN" dirty="0" err="1"/>
              <a:t>sh</a:t>
            </a:r>
            <a:r>
              <a:rPr lang="en-US" altLang="zh-CN" dirty="0"/>
              <a:t> -c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/>
              <a:t>在</a:t>
            </a:r>
            <a:r>
              <a:rPr lang="en-US" altLang="zh-CN" dirty="0"/>
              <a:t>windows</a:t>
            </a:r>
            <a:r>
              <a:rPr lang="zh-CN" altLang="en-US" dirty="0"/>
              <a:t>操作系统上默认 </a:t>
            </a:r>
            <a:r>
              <a:rPr lang="en-US" altLang="zh-CN" dirty="0" err="1"/>
              <a:t>cmd</a:t>
            </a:r>
            <a:r>
              <a:rPr lang="en-US" altLang="zh-CN" dirty="0"/>
              <a:t> /S /</a:t>
            </a:r>
            <a:r>
              <a:rPr lang="en-US" altLang="zh-CN" dirty="0" smtClean="0"/>
              <a:t>C</a:t>
            </a:r>
          </a:p>
          <a:p>
            <a:r>
              <a:rPr lang="zh-CN" altLang="en-US" dirty="0"/>
              <a:t>第二种是类似于函数调用。</a:t>
            </a:r>
          </a:p>
          <a:p>
            <a:pPr marL="285750" indent="-285750">
              <a:buFont typeface="Arial" charset="0"/>
              <a:buChar char="•"/>
            </a:pPr>
            <a:r>
              <a:rPr lang="zh-CN" altLang="en-US" dirty="0"/>
              <a:t>可将</a:t>
            </a:r>
            <a:r>
              <a:rPr lang="en-US" altLang="zh-CN" dirty="0"/>
              <a:t>executable</a:t>
            </a:r>
            <a:r>
              <a:rPr lang="zh-CN" altLang="en-US" dirty="0"/>
              <a:t>理解成为可执行文件，后面就是两个参数。</a:t>
            </a:r>
          </a:p>
          <a:p>
            <a:r>
              <a:rPr lang="zh-CN" altLang="en-US" dirty="0"/>
              <a:t>两种写法比对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rgbClr val="00B050"/>
                </a:solidFill>
              </a:rPr>
              <a:t>RUN </a:t>
            </a:r>
            <a:r>
              <a:rPr lang="en-US" altLang="zh-CN" dirty="0">
                <a:solidFill>
                  <a:srgbClr val="00B050"/>
                </a:solidFill>
              </a:rPr>
              <a:t>/bin/bash -c </a:t>
            </a:r>
            <a:r>
              <a:rPr lang="ru-RU" altLang="zh-CN" dirty="0">
                <a:solidFill>
                  <a:srgbClr val="00B050"/>
                </a:solidFill>
              </a:rPr>
              <a:t>' </a:t>
            </a:r>
            <a:r>
              <a:rPr lang="en-US" altLang="zh-CN" dirty="0" smtClean="0">
                <a:solidFill>
                  <a:srgbClr val="00B050"/>
                </a:solidFill>
              </a:rPr>
              <a:t>source </a:t>
            </a:r>
            <a:r>
              <a:rPr lang="en-US" altLang="zh-CN" dirty="0">
                <a:solidFill>
                  <a:srgbClr val="00B050"/>
                </a:solidFill>
              </a:rPr>
              <a:t>$HOME/.</a:t>
            </a:r>
            <a:r>
              <a:rPr lang="en-US" altLang="zh-CN" dirty="0" err="1">
                <a:solidFill>
                  <a:srgbClr val="00B050"/>
                </a:solidFill>
              </a:rPr>
              <a:t>bashrc</a:t>
            </a:r>
            <a:r>
              <a:rPr lang="en-US" altLang="zh-CN" dirty="0">
                <a:solidFill>
                  <a:srgbClr val="00B050"/>
                </a:solidFill>
              </a:rPr>
              <a:t>; echo $</a:t>
            </a:r>
            <a:r>
              <a:rPr lang="en-US" altLang="zh-CN" dirty="0" smtClean="0">
                <a:solidFill>
                  <a:srgbClr val="00B050"/>
                </a:solidFill>
              </a:rPr>
              <a:t>HOME</a:t>
            </a:r>
            <a:r>
              <a:rPr lang="nl-NL" altLang="zh-CN" dirty="0" smtClean="0">
                <a:solidFill>
                  <a:srgbClr val="00B050"/>
                </a:solidFill>
              </a:rPr>
              <a:t> ’</a:t>
            </a:r>
            <a:endParaRPr lang="en-US" altLang="zh-CN" dirty="0">
              <a:solidFill>
                <a:srgbClr val="00B050"/>
              </a:solidFill>
            </a:endParaRPr>
          </a:p>
          <a:p>
            <a:r>
              <a:rPr lang="en-US" altLang="zh-CN" dirty="0" smtClean="0">
                <a:solidFill>
                  <a:srgbClr val="00B050"/>
                </a:solidFill>
              </a:rPr>
              <a:t>RUN </a:t>
            </a:r>
            <a:r>
              <a:rPr lang="en-US" altLang="zh-CN" dirty="0">
                <a:solidFill>
                  <a:srgbClr val="00B050"/>
                </a:solidFill>
              </a:rPr>
              <a:t>["/bin/bash", "-c", "echo hello"]</a:t>
            </a:r>
          </a:p>
          <a:p>
            <a:pPr marL="285750" indent="-285750">
              <a:buFont typeface="Arial" charset="0"/>
              <a:buChar char="•"/>
            </a:pPr>
            <a:endParaRPr lang="en-US" altLang="zh-CN" dirty="0"/>
          </a:p>
          <a:p>
            <a:r>
              <a:rPr lang="zh-CN" altLang="en-US" sz="1600" dirty="0">
                <a:solidFill>
                  <a:srgbClr val="FF0000"/>
                </a:solidFill>
              </a:rPr>
              <a:t>注意：多行命令不要写多个</a:t>
            </a:r>
            <a:r>
              <a:rPr lang="en-US" altLang="zh-CN" sz="1600" dirty="0">
                <a:solidFill>
                  <a:srgbClr val="FF0000"/>
                </a:solidFill>
              </a:rPr>
              <a:t>RUN</a:t>
            </a:r>
            <a:r>
              <a:rPr lang="zh-CN" altLang="en-US" sz="1600" dirty="0">
                <a:solidFill>
                  <a:srgbClr val="FF0000"/>
                </a:solidFill>
              </a:rPr>
              <a:t>，原因是</a:t>
            </a:r>
            <a:r>
              <a:rPr lang="en-US" altLang="zh-CN" sz="1600" dirty="0" err="1">
                <a:solidFill>
                  <a:srgbClr val="FF0000"/>
                </a:solidFill>
              </a:rPr>
              <a:t>Dockerfile</a:t>
            </a:r>
            <a:r>
              <a:rPr lang="zh-CN" altLang="en-US" sz="1600" dirty="0">
                <a:solidFill>
                  <a:srgbClr val="FF0000"/>
                </a:solidFill>
              </a:rPr>
              <a:t>中每一个指令都会建立一</a:t>
            </a:r>
            <a:r>
              <a:rPr lang="zh-CN" altLang="en-US" sz="1600" dirty="0" smtClean="0">
                <a:solidFill>
                  <a:srgbClr val="FF0000"/>
                </a:solidFill>
              </a:rPr>
              <a:t>层</a:t>
            </a:r>
            <a:endParaRPr lang="en-US" altLang="zh-CN" sz="1600" dirty="0" smtClean="0">
              <a:solidFill>
                <a:srgbClr val="FF0000"/>
              </a:solidFill>
            </a:endParaRPr>
          </a:p>
          <a:p>
            <a:r>
              <a:rPr lang="zh-CN" altLang="en-US" dirty="0"/>
              <a:t>多少个</a:t>
            </a:r>
            <a:r>
              <a:rPr lang="en-US" altLang="zh-CN" dirty="0"/>
              <a:t>RUN</a:t>
            </a:r>
            <a:r>
              <a:rPr lang="zh-CN" altLang="en-US" dirty="0"/>
              <a:t>就构建了多少层镜像，会造成镜像的臃肿、多层，不仅仅增加了构件部署的时间，还容易出错</a:t>
            </a:r>
            <a:r>
              <a:rPr lang="zh-CN" altLang="en-US" dirty="0" smtClean="0"/>
              <a:t>。</a:t>
            </a:r>
            <a:endParaRPr lang="zh-CN" altLang="en-US" dirty="0"/>
          </a:p>
          <a:p>
            <a:r>
              <a:rPr lang="en-US" altLang="zh-CN" dirty="0"/>
              <a:t>RUN</a:t>
            </a:r>
            <a:r>
              <a:rPr lang="zh-CN" altLang="en-US" dirty="0"/>
              <a:t>书写时的换行符是</a:t>
            </a:r>
            <a:r>
              <a:rPr lang="en-US" altLang="zh-CN" dirty="0"/>
              <a:t>\</a:t>
            </a:r>
          </a:p>
          <a:p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691425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576" y="548680"/>
            <a:ext cx="7488832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CMD</a:t>
            </a:r>
            <a:endParaRPr lang="zh-CN" altLang="en-US" sz="2800" dirty="0"/>
          </a:p>
          <a:p>
            <a:r>
              <a:rPr lang="zh-CN" altLang="en-US" dirty="0"/>
              <a:t>功能为容器启动时要运行的命令</a:t>
            </a:r>
          </a:p>
          <a:p>
            <a:endParaRPr lang="zh-CN" altLang="en-US" dirty="0"/>
          </a:p>
          <a:p>
            <a:r>
              <a:rPr lang="zh-CN" altLang="en-US" dirty="0"/>
              <a:t>语法有三种</a:t>
            </a:r>
            <a:r>
              <a:rPr lang="zh-CN" altLang="en-US" dirty="0" smtClean="0"/>
              <a:t>写法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rgbClr val="00B050"/>
                </a:solidFill>
              </a:rPr>
              <a:t>CMD ["executable","param1","param2"]</a:t>
            </a:r>
            <a:br>
              <a:rPr lang="en-US" altLang="zh-CN" dirty="0" smtClean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CMD ["param1","param2"]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CMD </a:t>
            </a:r>
            <a:r>
              <a:rPr lang="en-US" altLang="zh-CN" dirty="0">
                <a:solidFill>
                  <a:srgbClr val="00B050"/>
                </a:solidFill>
              </a:rPr>
              <a:t>command param1 </a:t>
            </a:r>
            <a:r>
              <a:rPr lang="en-US" altLang="zh-CN" dirty="0" smtClean="0">
                <a:solidFill>
                  <a:srgbClr val="00B050"/>
                </a:solidFill>
              </a:rPr>
              <a:t>param2</a:t>
            </a:r>
          </a:p>
          <a:p>
            <a:r>
              <a:rPr lang="zh-CN" altLang="en-US" dirty="0" smtClean="0"/>
              <a:t>第三</a:t>
            </a:r>
            <a:r>
              <a:rPr lang="zh-CN" altLang="en-US" dirty="0"/>
              <a:t>种比较好理解了，就时</a:t>
            </a:r>
            <a:r>
              <a:rPr lang="en-US" altLang="zh-CN" dirty="0"/>
              <a:t>shell</a:t>
            </a:r>
            <a:r>
              <a:rPr lang="zh-CN" altLang="en-US" dirty="0"/>
              <a:t>这种执行方式和写法</a:t>
            </a:r>
          </a:p>
          <a:p>
            <a:r>
              <a:rPr lang="zh-CN" altLang="en-US" dirty="0"/>
              <a:t>第一种和第二种其实都是可执行文件加上参数的</a:t>
            </a:r>
            <a:r>
              <a:rPr lang="zh-CN" altLang="en-US" dirty="0" smtClean="0"/>
              <a:t>形式</a:t>
            </a:r>
            <a:endParaRPr lang="zh-CN" altLang="en-US" dirty="0"/>
          </a:p>
          <a:p>
            <a:r>
              <a:rPr lang="zh-CN" altLang="en-US" dirty="0"/>
              <a:t>举例说明两种写法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rgbClr val="00B050"/>
                </a:solidFill>
              </a:rPr>
              <a:t>CMD </a:t>
            </a:r>
            <a:r>
              <a:rPr lang="en-US" altLang="zh-CN" dirty="0">
                <a:solidFill>
                  <a:srgbClr val="00B050"/>
                </a:solidFill>
              </a:rPr>
              <a:t>[ "</a:t>
            </a:r>
            <a:r>
              <a:rPr lang="en-US" altLang="zh-CN" dirty="0" err="1">
                <a:solidFill>
                  <a:srgbClr val="00B050"/>
                </a:solidFill>
              </a:rPr>
              <a:t>sh</a:t>
            </a:r>
            <a:r>
              <a:rPr lang="en-US" altLang="zh-CN" dirty="0">
                <a:solidFill>
                  <a:srgbClr val="00B050"/>
                </a:solidFill>
              </a:rPr>
              <a:t>", "-c", "echo $HOME" 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CMD </a:t>
            </a:r>
            <a:r>
              <a:rPr lang="en-US" altLang="zh-CN" dirty="0">
                <a:solidFill>
                  <a:srgbClr val="00B050"/>
                </a:solidFill>
              </a:rPr>
              <a:t>[ "echo", "$HOME" ]</a:t>
            </a:r>
            <a:endParaRPr lang="zh-CN" altLang="en-US" dirty="0">
              <a:solidFill>
                <a:srgbClr val="00B050"/>
              </a:solidFill>
            </a:endParaRPr>
          </a:p>
          <a:p>
            <a:endParaRPr lang="zh-CN" altLang="en-US" dirty="0"/>
          </a:p>
          <a:p>
            <a:r>
              <a:rPr lang="zh-CN" altLang="en-US" sz="1400" dirty="0">
                <a:solidFill>
                  <a:srgbClr val="FF0000"/>
                </a:solidFill>
              </a:rPr>
              <a:t>补充细节：这里边包括参数的一定要用双引号，就是</a:t>
            </a:r>
            <a:r>
              <a:rPr lang="en-US" altLang="zh-CN" sz="1400" dirty="0">
                <a:solidFill>
                  <a:srgbClr val="FF0000"/>
                </a:solidFill>
              </a:rPr>
              <a:t>",</a:t>
            </a:r>
            <a:r>
              <a:rPr lang="zh-CN" altLang="en-US" sz="1400" dirty="0">
                <a:solidFill>
                  <a:srgbClr val="FF0000"/>
                </a:solidFill>
              </a:rPr>
              <a:t>不能是单引号。千万不能写成单引号。</a:t>
            </a:r>
          </a:p>
          <a:p>
            <a:r>
              <a:rPr lang="zh-CN" altLang="en-US" sz="1400" dirty="0">
                <a:solidFill>
                  <a:srgbClr val="FF0000"/>
                </a:solidFill>
              </a:rPr>
              <a:t>原因是参数传递后，</a:t>
            </a:r>
            <a:r>
              <a:rPr lang="en-US" altLang="zh-CN" sz="1400" dirty="0" err="1">
                <a:solidFill>
                  <a:srgbClr val="FF0000"/>
                </a:solidFill>
              </a:rPr>
              <a:t>docker</a:t>
            </a:r>
            <a:r>
              <a:rPr lang="zh-CN" altLang="en-US" sz="1400" dirty="0">
                <a:solidFill>
                  <a:srgbClr val="FF0000"/>
                </a:solidFill>
              </a:rPr>
              <a:t>解析的是一个</a:t>
            </a:r>
            <a:r>
              <a:rPr lang="en-US" altLang="zh-CN" sz="1400" dirty="0">
                <a:solidFill>
                  <a:srgbClr val="FF0000"/>
                </a:solidFill>
              </a:rPr>
              <a:t>JSON array</a:t>
            </a:r>
            <a:endParaRPr lang="zh-CN" altLang="en-US" sz="1400" dirty="0">
              <a:solidFill>
                <a:srgbClr val="FF0000"/>
              </a:solidFill>
            </a:endParaRPr>
          </a:p>
          <a:p>
            <a:endParaRPr kumimoji="1" lang="en-US" altLang="zh-CN" dirty="0" smtClean="0"/>
          </a:p>
          <a:p>
            <a:r>
              <a:rPr lang="en-US" altLang="zh-CN" sz="2800" dirty="0">
                <a:solidFill>
                  <a:srgbClr val="FF0000"/>
                </a:solidFill>
              </a:rPr>
              <a:t>RUN &amp; </a:t>
            </a:r>
            <a:r>
              <a:rPr lang="en-US" altLang="zh-CN" sz="2800" dirty="0" smtClean="0">
                <a:solidFill>
                  <a:srgbClr val="FF0000"/>
                </a:solidFill>
              </a:rPr>
              <a:t>CMD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RUN</a:t>
            </a:r>
            <a:r>
              <a:rPr lang="zh-CN" altLang="en-US" dirty="0"/>
              <a:t>是构件容器时就运行的命令以及提交运行</a:t>
            </a:r>
            <a:r>
              <a:rPr lang="zh-CN" altLang="en-US" dirty="0" smtClean="0"/>
              <a:t>结果</a:t>
            </a:r>
            <a:endParaRPr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CMD</a:t>
            </a:r>
            <a:r>
              <a:rPr lang="zh-CN" altLang="en-US" dirty="0"/>
              <a:t>是容器启动时执行的命令，在构件时并不运行，构件时紧紧指定了这个命令到底是个什么样子</a:t>
            </a:r>
            <a:r>
              <a:rPr lang="en-US" altLang="zh-CN" dirty="0" smtClean="0"/>
              <a:t>	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5907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548680"/>
            <a:ext cx="7416824" cy="55092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LABEL</a:t>
            </a:r>
            <a:endParaRPr lang="en-US" altLang="zh-CN" dirty="0"/>
          </a:p>
          <a:p>
            <a:r>
              <a:rPr lang="zh-CN" altLang="en-US" dirty="0"/>
              <a:t>功能是为镜像指定</a:t>
            </a:r>
            <a:r>
              <a:rPr lang="zh-CN" altLang="en-US" dirty="0" smtClean="0"/>
              <a:t>标签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/>
              <a:t>语法：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LABEL &lt;key&gt;=&lt;value&gt; &lt;key&gt;=&lt;value&gt; &lt;key&gt;=&lt;value&gt; ...</a:t>
            </a:r>
            <a:r>
              <a:rPr lang="en-US" altLang="zh-CN" dirty="0"/>
              <a:t/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-US" altLang="zh-CN" dirty="0" err="1"/>
              <a:t>Dockerfile</a:t>
            </a:r>
            <a:r>
              <a:rPr lang="zh-CN" altLang="en-US" dirty="0"/>
              <a:t>种可以有多个</a:t>
            </a:r>
            <a:r>
              <a:rPr lang="en-US" altLang="zh-CN" dirty="0"/>
              <a:t>LABEL</a:t>
            </a:r>
            <a:r>
              <a:rPr lang="zh-CN" altLang="en-US" dirty="0"/>
              <a:t>，如下：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LABEL "</a:t>
            </a:r>
            <a:r>
              <a:rPr lang="en-US" altLang="zh-CN" dirty="0" err="1">
                <a:solidFill>
                  <a:srgbClr val="00B050"/>
                </a:solidFill>
              </a:rPr>
              <a:t>com.example.vendor</a:t>
            </a:r>
            <a:r>
              <a:rPr lang="en-US" altLang="zh-CN" dirty="0">
                <a:solidFill>
                  <a:srgbClr val="00B050"/>
                </a:solidFill>
              </a:rPr>
              <a:t>"="ACME Incorporated"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LABEL </a:t>
            </a:r>
            <a:r>
              <a:rPr lang="en-US" altLang="zh-CN" dirty="0" err="1">
                <a:solidFill>
                  <a:srgbClr val="00B050"/>
                </a:solidFill>
              </a:rPr>
              <a:t>com.example.label</a:t>
            </a:r>
            <a:r>
              <a:rPr lang="en-US" altLang="zh-CN" dirty="0">
                <a:solidFill>
                  <a:srgbClr val="00B050"/>
                </a:solidFill>
              </a:rPr>
              <a:t>-with-value="foo"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LABEL version="1.0"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LABEL description="This text illustrates \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that label-values can span multiple lines."</a:t>
            </a:r>
            <a:r>
              <a:rPr lang="en-US" altLang="zh-CN" dirty="0"/>
              <a:t/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但是并不建议这样写，最好就写成一行，如太长需要换行的话则使用</a:t>
            </a:r>
            <a:r>
              <a:rPr lang="en-US" altLang="zh-CN" dirty="0"/>
              <a:t>\</a:t>
            </a:r>
            <a:r>
              <a:rPr lang="zh-CN" altLang="en-US" dirty="0" smtClean="0"/>
              <a:t>符号</a:t>
            </a:r>
            <a:r>
              <a:rPr lang="zh-CN" altLang="en-US" dirty="0"/>
              <a:t>，</a:t>
            </a:r>
            <a:r>
              <a:rPr lang="zh-CN" altLang="en-US" dirty="0" smtClean="0"/>
              <a:t>如下</a:t>
            </a:r>
            <a:r>
              <a:rPr lang="zh-CN" altLang="en-US" dirty="0"/>
              <a:t>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LABEL multi.label1="value1" \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multi.label2="value2" \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other="</a:t>
            </a:r>
            <a:r>
              <a:rPr lang="en-US" altLang="zh-CN" dirty="0" smtClean="0">
                <a:solidFill>
                  <a:srgbClr val="00B050"/>
                </a:solidFill>
              </a:rPr>
              <a:t>value3”</a:t>
            </a:r>
          </a:p>
          <a:p>
            <a:r>
              <a:rPr lang="zh-CN" altLang="en-US" sz="1600" dirty="0">
                <a:solidFill>
                  <a:srgbClr val="FF0000"/>
                </a:solidFill>
              </a:rPr>
              <a:t>说明：</a:t>
            </a:r>
            <a:r>
              <a:rPr lang="en-US" altLang="zh-CN" sz="1600" dirty="0">
                <a:solidFill>
                  <a:srgbClr val="FF0000"/>
                </a:solidFill>
              </a:rPr>
              <a:t>LABEL</a:t>
            </a:r>
            <a:r>
              <a:rPr lang="zh-CN" altLang="en-US" sz="1600" dirty="0">
                <a:solidFill>
                  <a:srgbClr val="FF0000"/>
                </a:solidFill>
              </a:rPr>
              <a:t>会继承基础镜像种的</a:t>
            </a:r>
            <a:r>
              <a:rPr lang="en-US" altLang="zh-CN" sz="1600" dirty="0">
                <a:solidFill>
                  <a:srgbClr val="FF0000"/>
                </a:solidFill>
              </a:rPr>
              <a:t>LABEL</a:t>
            </a:r>
            <a:r>
              <a:rPr lang="zh-CN" altLang="en-US" sz="1600" dirty="0">
                <a:solidFill>
                  <a:srgbClr val="FF0000"/>
                </a:solidFill>
              </a:rPr>
              <a:t>，如遇到</a:t>
            </a:r>
            <a:r>
              <a:rPr lang="en-US" altLang="zh-CN" sz="1600" dirty="0">
                <a:solidFill>
                  <a:srgbClr val="FF0000"/>
                </a:solidFill>
              </a:rPr>
              <a:t>key</a:t>
            </a:r>
            <a:r>
              <a:rPr lang="zh-CN" altLang="en-US" sz="1600" dirty="0">
                <a:solidFill>
                  <a:srgbClr val="FF0000"/>
                </a:solidFill>
              </a:rPr>
              <a:t>相同，则值覆盖</a:t>
            </a:r>
          </a:p>
        </p:txBody>
      </p:sp>
    </p:spTree>
    <p:extLst>
      <p:ext uri="{BB962C8B-B14F-4D97-AF65-F5344CB8AC3E}">
        <p14:creationId xmlns:p14="http://schemas.microsoft.com/office/powerpoint/2010/main" val="1174461529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620688"/>
            <a:ext cx="7488832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zh-CN" sz="2800" dirty="0" smtClean="0">
                <a:solidFill>
                  <a:srgbClr val="FF0000"/>
                </a:solidFill>
              </a:rPr>
              <a:t>MAINTAINER</a:t>
            </a:r>
            <a:endParaRPr lang="de-DE" altLang="zh-CN" dirty="0"/>
          </a:p>
          <a:p>
            <a:r>
              <a:rPr lang="zh-CN" altLang="de-DE" dirty="0"/>
              <a:t>指定作者</a:t>
            </a:r>
          </a:p>
          <a:p>
            <a:r>
              <a:rPr lang="zh-CN" altLang="de-DE" dirty="0"/>
              <a:t>语法：</a:t>
            </a:r>
          </a:p>
          <a:p>
            <a:r>
              <a:rPr lang="de-DE" altLang="zh-CN" dirty="0">
                <a:solidFill>
                  <a:srgbClr val="00B050"/>
                </a:solidFill>
              </a:rPr>
              <a:t>MAINTAINER &lt;</a:t>
            </a:r>
            <a:r>
              <a:rPr lang="de-DE" altLang="zh-CN" dirty="0" err="1">
                <a:solidFill>
                  <a:srgbClr val="00B050"/>
                </a:solidFill>
              </a:rPr>
              <a:t>name</a:t>
            </a:r>
            <a:r>
              <a:rPr lang="de-DE" altLang="zh-CN" dirty="0" smtClean="0">
                <a:solidFill>
                  <a:srgbClr val="00B050"/>
                </a:solidFill>
              </a:rPr>
              <a:t>&gt;</a:t>
            </a:r>
          </a:p>
          <a:p>
            <a:endParaRPr lang="de-DE" altLang="zh-CN" dirty="0" smtClean="0"/>
          </a:p>
          <a:p>
            <a:r>
              <a:rPr lang="en-US" altLang="zh-CN" sz="2800" dirty="0" smtClean="0">
                <a:solidFill>
                  <a:srgbClr val="FF0000"/>
                </a:solidFill>
              </a:rPr>
              <a:t>EXPOSE</a:t>
            </a:r>
            <a:endParaRPr lang="zh-CN" altLang="en-US" dirty="0"/>
          </a:p>
          <a:p>
            <a:r>
              <a:rPr lang="zh-CN" altLang="en-US" dirty="0"/>
              <a:t>功能为暴漏容器运行时的监听端口给</a:t>
            </a:r>
            <a:r>
              <a:rPr lang="zh-CN" altLang="en-US" dirty="0" smtClean="0"/>
              <a:t>外部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/>
              <a:t>但是</a:t>
            </a:r>
            <a:r>
              <a:rPr lang="en-US" altLang="zh-CN" dirty="0"/>
              <a:t>EXPOSE</a:t>
            </a:r>
            <a:r>
              <a:rPr lang="zh-CN" altLang="en-US" dirty="0"/>
              <a:t>并不会使容器访问主机的端口</a:t>
            </a:r>
          </a:p>
          <a:p>
            <a:r>
              <a:rPr lang="zh-CN" altLang="en-US" dirty="0"/>
              <a:t>如果想使得容器与主机的端口有映射关系，必须在容器启动的时候加上 </a:t>
            </a:r>
            <a:r>
              <a:rPr lang="en-US" altLang="zh-CN" dirty="0"/>
              <a:t>-P</a:t>
            </a:r>
            <a:r>
              <a:rPr lang="zh-CN" altLang="en-US" dirty="0" smtClean="0"/>
              <a:t>参数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2800" dirty="0" smtClean="0">
                <a:solidFill>
                  <a:srgbClr val="FF0000"/>
                </a:solidFill>
              </a:rPr>
              <a:t>ENV</a:t>
            </a:r>
            <a:endParaRPr lang="zh-CN" altLang="en-US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功能为设置环境变量</a:t>
            </a:r>
          </a:p>
          <a:p>
            <a:r>
              <a:rPr lang="zh-CN" altLang="en-US" dirty="0"/>
              <a:t>语法有两</a:t>
            </a:r>
            <a:r>
              <a:rPr lang="zh-CN" altLang="en-US" dirty="0" smtClean="0"/>
              <a:t>种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rgbClr val="00B050"/>
                </a:solidFill>
              </a:rPr>
              <a:t>ENV </a:t>
            </a:r>
            <a:r>
              <a:rPr lang="en-US" altLang="zh-CN" dirty="0">
                <a:solidFill>
                  <a:srgbClr val="00B050"/>
                </a:solidFill>
              </a:rPr>
              <a:t>&lt;key&gt; &lt;value&gt;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ENV </a:t>
            </a:r>
            <a:r>
              <a:rPr lang="en-US" altLang="zh-CN" dirty="0">
                <a:solidFill>
                  <a:srgbClr val="00B050"/>
                </a:solidFill>
              </a:rPr>
              <a:t>&lt;key&gt;=&lt;value&gt; </a:t>
            </a:r>
            <a:r>
              <a:rPr lang="en-US" altLang="zh-CN" dirty="0" smtClean="0">
                <a:solidFill>
                  <a:srgbClr val="00B050"/>
                </a:solidFill>
              </a:rPr>
              <a:t>...</a:t>
            </a:r>
          </a:p>
          <a:p>
            <a:r>
              <a:rPr lang="zh-CN" altLang="en-US" dirty="0" smtClean="0"/>
              <a:t>两者</a:t>
            </a:r>
            <a:r>
              <a:rPr lang="zh-CN" altLang="en-US" dirty="0"/>
              <a:t>的区别就是第一种是一次设置一个，第二种是一次设置多个</a:t>
            </a:r>
          </a:p>
          <a:p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9228052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260648"/>
            <a:ext cx="7560840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ADD</a:t>
            </a:r>
            <a:endParaRPr lang="zh-CN" altLang="en-US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一个复制命令，把文件复制到景象中。</a:t>
            </a:r>
          </a:p>
          <a:p>
            <a:r>
              <a:rPr lang="zh-CN" altLang="en-US" dirty="0"/>
              <a:t>如果把虚拟机与容器想象成两台</a:t>
            </a:r>
            <a:r>
              <a:rPr lang="en-US" altLang="zh-CN" dirty="0" err="1"/>
              <a:t>linux</a:t>
            </a:r>
            <a:r>
              <a:rPr lang="zh-CN" altLang="en-US" dirty="0"/>
              <a:t>服务器的话，那么这个命令就类似于</a:t>
            </a:r>
            <a:r>
              <a:rPr lang="en-US" altLang="zh-CN" dirty="0" err="1"/>
              <a:t>scp</a:t>
            </a:r>
            <a:r>
              <a:rPr lang="zh-CN" altLang="en-US" dirty="0"/>
              <a:t>，只是</a:t>
            </a:r>
            <a:r>
              <a:rPr lang="en-US" altLang="zh-CN" dirty="0" err="1"/>
              <a:t>scp</a:t>
            </a:r>
            <a:r>
              <a:rPr lang="zh-CN" altLang="en-US" dirty="0"/>
              <a:t>需要加用户名和密码的权限验证，而</a:t>
            </a:r>
            <a:r>
              <a:rPr lang="en-US" altLang="zh-CN" dirty="0"/>
              <a:t>ADD</a:t>
            </a:r>
            <a:r>
              <a:rPr lang="zh-CN" altLang="en-US" dirty="0"/>
              <a:t>不用。</a:t>
            </a:r>
          </a:p>
          <a:p>
            <a:endParaRPr lang="zh-CN" altLang="en-US" dirty="0"/>
          </a:p>
          <a:p>
            <a:r>
              <a:rPr lang="zh-CN" altLang="en-US" dirty="0"/>
              <a:t>语法如下：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1. ADD &lt;</a:t>
            </a:r>
            <a:r>
              <a:rPr lang="en-US" altLang="zh-CN" dirty="0" err="1" smtClean="0">
                <a:solidFill>
                  <a:srgbClr val="00B050"/>
                </a:solidFill>
              </a:rPr>
              <a:t>src</a:t>
            </a:r>
            <a:r>
              <a:rPr lang="en-US" altLang="zh-CN" dirty="0" smtClean="0">
                <a:solidFill>
                  <a:srgbClr val="00B050"/>
                </a:solidFill>
              </a:rPr>
              <a:t>&gt;... &lt;</a:t>
            </a:r>
            <a:r>
              <a:rPr lang="en-US" altLang="zh-CN" dirty="0" err="1" smtClean="0">
                <a:solidFill>
                  <a:srgbClr val="00B050"/>
                </a:solidFill>
              </a:rPr>
              <a:t>dest</a:t>
            </a:r>
            <a:r>
              <a:rPr lang="en-US" altLang="zh-CN" dirty="0">
                <a:solidFill>
                  <a:srgbClr val="00B050"/>
                </a:solidFill>
              </a:rPr>
              <a:t>&gt;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2. ADD ["&lt;</a:t>
            </a:r>
            <a:r>
              <a:rPr lang="en-US" altLang="zh-CN" dirty="0" err="1">
                <a:solidFill>
                  <a:srgbClr val="00B050"/>
                </a:solidFill>
              </a:rPr>
              <a:t>src</a:t>
            </a:r>
            <a:r>
              <a:rPr lang="en-US" altLang="zh-CN" dirty="0">
                <a:solidFill>
                  <a:srgbClr val="00B050"/>
                </a:solidFill>
              </a:rPr>
              <a:t>&gt;",... "&lt;</a:t>
            </a:r>
            <a:r>
              <a:rPr lang="en-US" altLang="zh-CN" dirty="0" err="1">
                <a:solidFill>
                  <a:srgbClr val="00B050"/>
                </a:solidFill>
              </a:rPr>
              <a:t>dest</a:t>
            </a:r>
            <a:r>
              <a:rPr lang="en-US" altLang="zh-CN" dirty="0">
                <a:solidFill>
                  <a:srgbClr val="00B050"/>
                </a:solidFill>
              </a:rPr>
              <a:t>&gt;"]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  <a:p>
            <a:r>
              <a:rPr lang="en-US" altLang="zh-CN" dirty="0"/>
              <a:t>&lt;</a:t>
            </a:r>
            <a:r>
              <a:rPr lang="en-US" altLang="zh-CN" dirty="0" err="1"/>
              <a:t>dest</a:t>
            </a:r>
            <a:r>
              <a:rPr lang="en-US" altLang="zh-CN" dirty="0"/>
              <a:t>&gt;</a:t>
            </a:r>
            <a:r>
              <a:rPr lang="zh-CN" altLang="en-US" dirty="0"/>
              <a:t>路径的填写可以是容器内的绝对路径，也可以是相对于工作目录的相对路径</a:t>
            </a:r>
          </a:p>
          <a:p>
            <a:r>
              <a:rPr lang="en-US" altLang="zh-CN" dirty="0"/>
              <a:t>&lt;</a:t>
            </a:r>
            <a:r>
              <a:rPr lang="en-US" altLang="zh-CN" dirty="0" err="1"/>
              <a:t>src</a:t>
            </a:r>
            <a:r>
              <a:rPr lang="en-US" altLang="zh-CN" dirty="0"/>
              <a:t>&gt;</a:t>
            </a:r>
            <a:r>
              <a:rPr lang="zh-CN" altLang="en-US" dirty="0"/>
              <a:t>可以是一个本地文件或者是一个本地压缩文件，还可以是一个</a:t>
            </a:r>
            <a:r>
              <a:rPr lang="en-US" altLang="zh-CN" dirty="0" err="1" smtClean="0"/>
              <a:t>url</a:t>
            </a:r>
            <a:r>
              <a:rPr lang="en-US" altLang="zh-CN" dirty="0"/>
              <a:t/>
            </a:r>
            <a:br>
              <a:rPr lang="en-US" altLang="zh-CN" dirty="0"/>
            </a:br>
            <a:endParaRPr lang="en-US" altLang="zh-CN" dirty="0"/>
          </a:p>
          <a:p>
            <a:r>
              <a:rPr lang="zh-CN" altLang="en-US" dirty="0"/>
              <a:t>如果把</a:t>
            </a:r>
            <a:r>
              <a:rPr lang="en-US" altLang="zh-CN" dirty="0"/>
              <a:t>&lt;</a:t>
            </a:r>
            <a:r>
              <a:rPr lang="en-US" altLang="zh-CN" dirty="0" err="1"/>
              <a:t>src</a:t>
            </a:r>
            <a:r>
              <a:rPr lang="en-US" altLang="zh-CN" dirty="0"/>
              <a:t>&gt;</a:t>
            </a:r>
            <a:r>
              <a:rPr lang="zh-CN" altLang="en-US" dirty="0"/>
              <a:t>写成一</a:t>
            </a:r>
            <a:r>
              <a:rPr lang="zh-CN" altLang="en-US" dirty="0" smtClean="0"/>
              <a:t>个</a:t>
            </a:r>
            <a:r>
              <a:rPr lang="en-US" altLang="zh-CN" dirty="0" err="1" smtClean="0"/>
              <a:t>url</a:t>
            </a:r>
            <a:r>
              <a:rPr lang="zh-CN" altLang="en-US" dirty="0" smtClean="0"/>
              <a:t>，那么</a:t>
            </a:r>
            <a:r>
              <a:rPr lang="en-US" altLang="zh-CN" dirty="0" smtClean="0"/>
              <a:t>ADD</a:t>
            </a:r>
            <a:r>
              <a:rPr lang="zh-CN" altLang="en-US" dirty="0" smtClean="0"/>
              <a:t>就类似于</a:t>
            </a:r>
            <a:r>
              <a:rPr lang="en-US" altLang="zh-CN" dirty="0" err="1" smtClean="0"/>
              <a:t>wget</a:t>
            </a:r>
            <a:r>
              <a:rPr lang="zh-CN" altLang="en-US" dirty="0" smtClean="0"/>
              <a:t>命令</a:t>
            </a:r>
            <a:endParaRPr lang="zh-CN" altLang="en-US" dirty="0"/>
          </a:p>
          <a:p>
            <a:r>
              <a:rPr lang="zh-CN" altLang="en-US" b="1" dirty="0"/>
              <a:t>如以下写法都是可以的</a:t>
            </a:r>
            <a:r>
              <a:rPr lang="zh-CN" altLang="en-US" b="1" dirty="0" smtClean="0"/>
              <a:t>：</a:t>
            </a:r>
            <a:endParaRPr lang="zh-CN" altLang="en-US" b="1" dirty="0"/>
          </a:p>
          <a:p>
            <a:r>
              <a:rPr lang="en-US" altLang="zh-CN" dirty="0">
                <a:solidFill>
                  <a:srgbClr val="00B050"/>
                </a:solidFill>
              </a:rPr>
              <a:t>ADD test </a:t>
            </a:r>
            <a:r>
              <a:rPr lang="en-US" altLang="zh-CN" dirty="0" err="1">
                <a:solidFill>
                  <a:srgbClr val="00B050"/>
                </a:solidFill>
              </a:rPr>
              <a:t>relativeDir</a:t>
            </a:r>
            <a:r>
              <a:rPr lang="en-US" altLang="zh-CN" dirty="0" smtClean="0">
                <a:solidFill>
                  <a:srgbClr val="00B050"/>
                </a:solidFill>
              </a:rPr>
              <a:t>/</a:t>
            </a:r>
            <a:endParaRPr lang="zh-CN" altLang="en-US" dirty="0">
              <a:solidFill>
                <a:srgbClr val="00B050"/>
              </a:solidFill>
            </a:endParaRPr>
          </a:p>
          <a:p>
            <a:r>
              <a:rPr lang="en-US" altLang="zh-CN" dirty="0">
                <a:solidFill>
                  <a:srgbClr val="00B050"/>
                </a:solidFill>
              </a:rPr>
              <a:t>ADD test /</a:t>
            </a:r>
            <a:r>
              <a:rPr lang="en-US" altLang="zh-CN" dirty="0" err="1">
                <a:solidFill>
                  <a:srgbClr val="00B050"/>
                </a:solidFill>
              </a:rPr>
              <a:t>relativeDir</a:t>
            </a:r>
            <a:endParaRPr lang="zh-CN" altLang="en-US" dirty="0">
              <a:solidFill>
                <a:srgbClr val="00B050"/>
              </a:solidFill>
            </a:endParaRPr>
          </a:p>
          <a:p>
            <a:r>
              <a:rPr lang="en-US" altLang="zh-CN" dirty="0">
                <a:solidFill>
                  <a:srgbClr val="00B050"/>
                </a:solidFill>
              </a:rPr>
              <a:t>ADD http</a:t>
            </a:r>
            <a:r>
              <a:rPr lang="en-US" altLang="zh-CN" dirty="0" smtClean="0">
                <a:solidFill>
                  <a:srgbClr val="00B050"/>
                </a:solidFill>
              </a:rPr>
              <a:t>://</a:t>
            </a:r>
            <a:r>
              <a:rPr lang="en-US" altLang="zh-CN" dirty="0" err="1" smtClean="0">
                <a:solidFill>
                  <a:srgbClr val="00B050"/>
                </a:solidFill>
              </a:rPr>
              <a:t>lbbniu.com</a:t>
            </a:r>
            <a:r>
              <a:rPr lang="en-US" altLang="zh-CN" dirty="0" smtClean="0">
                <a:solidFill>
                  <a:srgbClr val="00B050"/>
                </a:solidFill>
              </a:rPr>
              <a:t>/</a:t>
            </a:r>
            <a:r>
              <a:rPr lang="en-US" altLang="zh-CN" dirty="0" err="1" smtClean="0">
                <a:solidFill>
                  <a:srgbClr val="00B050"/>
                </a:solidFill>
              </a:rPr>
              <a:t>foobar</a:t>
            </a:r>
            <a:r>
              <a:rPr lang="en-US" altLang="zh-CN" dirty="0" smtClean="0">
                <a:solidFill>
                  <a:srgbClr val="00B050"/>
                </a:solidFill>
              </a:rPr>
              <a:t> </a:t>
            </a:r>
            <a:r>
              <a:rPr lang="en-US" altLang="zh-CN" dirty="0">
                <a:solidFill>
                  <a:srgbClr val="00B050"/>
                </a:solidFill>
              </a:rPr>
              <a:t>/</a:t>
            </a:r>
            <a:endParaRPr lang="zh-CN" altLang="en-US" dirty="0">
              <a:solidFill>
                <a:srgbClr val="00B050"/>
              </a:solidFill>
            </a:endParaRPr>
          </a:p>
          <a:p>
            <a:endParaRPr lang="zh-CN" altLang="en-US" dirty="0"/>
          </a:p>
          <a:p>
            <a:r>
              <a:rPr lang="zh-CN" altLang="en-US" dirty="0"/>
              <a:t>尽量不要把</a:t>
            </a:r>
            <a:r>
              <a:rPr lang="en-US" altLang="zh-CN" dirty="0"/>
              <a:t>&lt;</a:t>
            </a:r>
            <a:r>
              <a:rPr lang="en-US" altLang="zh-CN" dirty="0" err="1" smtClean="0"/>
              <a:t>src</a:t>
            </a:r>
            <a:r>
              <a:rPr lang="en-US" altLang="zh-CN" dirty="0" smtClean="0"/>
              <a:t>&gt;</a:t>
            </a:r>
            <a:r>
              <a:rPr lang="zh-CN" altLang="en-US" dirty="0"/>
              <a:t>写成一个文件夹，如果</a:t>
            </a:r>
            <a:r>
              <a:rPr lang="en-US" altLang="zh-CN" dirty="0"/>
              <a:t>&lt;</a:t>
            </a:r>
            <a:r>
              <a:rPr lang="en-US" altLang="zh-CN" dirty="0" err="1"/>
              <a:t>src</a:t>
            </a:r>
            <a:r>
              <a:rPr lang="en-US" altLang="zh-CN" dirty="0"/>
              <a:t>&gt;</a:t>
            </a:r>
            <a:r>
              <a:rPr lang="zh-CN" altLang="en-US" dirty="0"/>
              <a:t>是一个文件夹了，复制整个目录的内容</a:t>
            </a:r>
            <a:r>
              <a:rPr lang="en-US" altLang="zh-CN" dirty="0"/>
              <a:t>,</a:t>
            </a:r>
            <a:r>
              <a:rPr lang="zh-CN" altLang="en-US" dirty="0"/>
              <a:t>包括文件系统元数据</a:t>
            </a:r>
          </a:p>
        </p:txBody>
      </p:sp>
    </p:spTree>
    <p:extLst>
      <p:ext uri="{BB962C8B-B14F-4D97-AF65-F5344CB8AC3E}">
        <p14:creationId xmlns:p14="http://schemas.microsoft.com/office/powerpoint/2010/main" val="651582668"/>
      </p:ext>
    </p:extLst>
  </p:cSld>
  <p:clrMapOvr>
    <a:masterClrMapping/>
  </p:clrMapOvr>
  <p:transition spd="slow"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99592" y="188640"/>
            <a:ext cx="7776864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COPY</a:t>
            </a:r>
            <a:endParaRPr lang="zh-CN" altLang="en-US" sz="2800" b="1" dirty="0">
              <a:solidFill>
                <a:srgbClr val="FF0000"/>
              </a:solidFill>
            </a:endParaRPr>
          </a:p>
          <a:p>
            <a:r>
              <a:rPr lang="zh-CN" altLang="en-US" dirty="0"/>
              <a:t>看这个名字就知道，又是一个复制命令</a:t>
            </a:r>
          </a:p>
          <a:p>
            <a:r>
              <a:rPr lang="zh-CN" altLang="en-US" dirty="0"/>
              <a:t>语法如下：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COPY </a:t>
            </a:r>
            <a:r>
              <a:rPr lang="en-US" altLang="zh-CN" dirty="0">
                <a:solidFill>
                  <a:srgbClr val="00B050"/>
                </a:solidFill>
              </a:rPr>
              <a:t>&lt;</a:t>
            </a:r>
            <a:r>
              <a:rPr lang="en-US" altLang="zh-CN" dirty="0" err="1">
                <a:solidFill>
                  <a:srgbClr val="00B050"/>
                </a:solidFill>
              </a:rPr>
              <a:t>src</a:t>
            </a:r>
            <a:r>
              <a:rPr lang="en-US" altLang="zh-CN" dirty="0">
                <a:solidFill>
                  <a:srgbClr val="00B050"/>
                </a:solidFill>
              </a:rPr>
              <a:t>&gt;... &lt;</a:t>
            </a:r>
            <a:r>
              <a:rPr lang="en-US" altLang="zh-CN" dirty="0" err="1">
                <a:solidFill>
                  <a:srgbClr val="00B050"/>
                </a:solidFill>
              </a:rPr>
              <a:t>dest</a:t>
            </a:r>
            <a:r>
              <a:rPr lang="en-US" altLang="zh-CN" dirty="0">
                <a:solidFill>
                  <a:srgbClr val="00B050"/>
                </a:solidFill>
              </a:rPr>
              <a:t>&gt;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COPY </a:t>
            </a:r>
            <a:r>
              <a:rPr lang="en-US" altLang="zh-CN" dirty="0">
                <a:solidFill>
                  <a:srgbClr val="00B050"/>
                </a:solidFill>
              </a:rPr>
              <a:t>["&lt;</a:t>
            </a:r>
            <a:r>
              <a:rPr lang="en-US" altLang="zh-CN" dirty="0" err="1">
                <a:solidFill>
                  <a:srgbClr val="00B050"/>
                </a:solidFill>
              </a:rPr>
              <a:t>src</a:t>
            </a:r>
            <a:r>
              <a:rPr lang="en-US" altLang="zh-CN" dirty="0">
                <a:solidFill>
                  <a:srgbClr val="00B050"/>
                </a:solidFill>
              </a:rPr>
              <a:t>&gt;",... "&lt;</a:t>
            </a:r>
            <a:r>
              <a:rPr lang="en-US" altLang="zh-CN" dirty="0" err="1">
                <a:solidFill>
                  <a:srgbClr val="00B050"/>
                </a:solidFill>
              </a:rPr>
              <a:t>dest</a:t>
            </a:r>
            <a:r>
              <a:rPr lang="en-US" altLang="zh-CN" dirty="0" smtClean="0">
                <a:solidFill>
                  <a:srgbClr val="00B050"/>
                </a:solidFill>
              </a:rPr>
              <a:t>&gt;"]</a:t>
            </a:r>
          </a:p>
          <a:p>
            <a:r>
              <a:rPr lang="zh-CN" altLang="en-US" dirty="0" smtClean="0"/>
              <a:t>与</a:t>
            </a:r>
            <a:r>
              <a:rPr lang="en-US" altLang="zh-CN" dirty="0"/>
              <a:t>ADD</a:t>
            </a:r>
            <a:r>
              <a:rPr lang="zh-CN" altLang="en-US" dirty="0"/>
              <a:t>的</a:t>
            </a:r>
            <a:r>
              <a:rPr lang="zh-CN" altLang="en-US" dirty="0" smtClean="0"/>
              <a:t>区别</a:t>
            </a:r>
            <a:r>
              <a:rPr lang="en-US" altLang="zh-CN" dirty="0" smtClean="0">
                <a:solidFill>
                  <a:srgbClr val="FF0000"/>
                </a:solidFill>
              </a:rPr>
              <a:t>COPY</a:t>
            </a:r>
            <a:r>
              <a:rPr lang="zh-CN" altLang="en-US" dirty="0">
                <a:solidFill>
                  <a:srgbClr val="FF0000"/>
                </a:solidFill>
              </a:rPr>
              <a:t>的</a:t>
            </a:r>
            <a:r>
              <a:rPr lang="en-US" altLang="zh-CN" dirty="0">
                <a:solidFill>
                  <a:srgbClr val="FF0000"/>
                </a:solidFill>
              </a:rPr>
              <a:t>&lt;</a:t>
            </a:r>
            <a:r>
              <a:rPr lang="en-US" altLang="zh-CN" dirty="0" err="1">
                <a:solidFill>
                  <a:srgbClr val="FF0000"/>
                </a:solidFill>
              </a:rPr>
              <a:t>src</a:t>
            </a:r>
            <a:r>
              <a:rPr lang="en-US" altLang="zh-CN" dirty="0">
                <a:solidFill>
                  <a:srgbClr val="FF0000"/>
                </a:solidFill>
              </a:rPr>
              <a:t>&gt;</a:t>
            </a:r>
            <a:r>
              <a:rPr lang="zh-CN" altLang="en-US" dirty="0">
                <a:solidFill>
                  <a:srgbClr val="FF0000"/>
                </a:solidFill>
              </a:rPr>
              <a:t>只能是本地文件</a:t>
            </a:r>
            <a:r>
              <a:rPr lang="zh-CN" altLang="en-US" dirty="0"/>
              <a:t>，其他用法</a:t>
            </a:r>
            <a:r>
              <a:rPr lang="zh-CN" altLang="en-US" dirty="0" smtClean="0"/>
              <a:t>一致</a:t>
            </a:r>
            <a:endParaRPr lang="en-US" altLang="zh-CN" dirty="0"/>
          </a:p>
          <a:p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sz="2800" dirty="0" smtClean="0">
                <a:solidFill>
                  <a:srgbClr val="FF0000"/>
                </a:solidFill>
              </a:rPr>
              <a:t>VOLUME</a:t>
            </a:r>
            <a:endParaRPr lang="en-US" altLang="zh-CN" dirty="0"/>
          </a:p>
          <a:p>
            <a:r>
              <a:rPr lang="zh-CN" altLang="en-US" dirty="0"/>
              <a:t>可</a:t>
            </a:r>
            <a:r>
              <a:rPr lang="zh-CN" altLang="en-US" dirty="0" smtClean="0"/>
              <a:t>实现挂载</a:t>
            </a:r>
            <a:r>
              <a:rPr lang="zh-CN" altLang="en-US" dirty="0"/>
              <a:t>功能，可以将内地文件夹或者其他</a:t>
            </a:r>
            <a:r>
              <a:rPr lang="zh-CN" altLang="en-US" dirty="0" smtClean="0"/>
              <a:t>容器中得</a:t>
            </a:r>
            <a:r>
              <a:rPr lang="zh-CN" altLang="en-US" dirty="0"/>
              <a:t>文件夹挂在到这个</a:t>
            </a:r>
            <a:r>
              <a:rPr lang="zh-CN" altLang="en-US" dirty="0" smtClean="0"/>
              <a:t>容器中</a:t>
            </a:r>
            <a:endParaRPr lang="zh-CN" altLang="en-US" dirty="0"/>
          </a:p>
          <a:p>
            <a:r>
              <a:rPr lang="zh-CN" altLang="en-US" dirty="0" smtClean="0"/>
              <a:t>语法</a:t>
            </a:r>
            <a:r>
              <a:rPr lang="zh-CN" altLang="en-US" dirty="0"/>
              <a:t>如下</a:t>
            </a:r>
            <a:r>
              <a:rPr lang="zh-CN" altLang="en-US" dirty="0" smtClean="0"/>
              <a:t>：</a:t>
            </a:r>
            <a:endParaRPr lang="zh-CN" altLang="en-US" dirty="0"/>
          </a:p>
          <a:p>
            <a:r>
              <a:rPr lang="en-US" altLang="zh-CN" dirty="0">
                <a:solidFill>
                  <a:srgbClr val="00B050"/>
                </a:solidFill>
              </a:rPr>
              <a:t>VOLUME ["/data"]</a:t>
            </a:r>
            <a:r>
              <a:rPr lang="zh-CN" altLang="en-US" dirty="0">
                <a:solidFill>
                  <a:srgbClr val="00B050"/>
                </a:solidFill>
              </a:rPr>
              <a:t>    </a:t>
            </a:r>
          </a:p>
          <a:p>
            <a:r>
              <a:rPr lang="zh-CN" altLang="en-US" dirty="0"/>
              <a:t>说明：</a:t>
            </a:r>
          </a:p>
          <a:p>
            <a:r>
              <a:rPr lang="zh-CN" altLang="en-US" dirty="0"/>
              <a:t>   </a:t>
            </a:r>
            <a:r>
              <a:rPr lang="en-US" altLang="zh-CN" dirty="0"/>
              <a:t>["/data"]</a:t>
            </a:r>
            <a:r>
              <a:rPr lang="zh-CN" altLang="en-US" dirty="0"/>
              <a:t>可以是一个</a:t>
            </a:r>
            <a:r>
              <a:rPr lang="en-US" altLang="zh-CN" dirty="0" err="1"/>
              <a:t>JsonArray</a:t>
            </a:r>
            <a:r>
              <a:rPr lang="en-US" altLang="zh-CN" dirty="0"/>
              <a:t> </a:t>
            </a:r>
            <a:r>
              <a:rPr lang="zh-CN" altLang="en-US" dirty="0"/>
              <a:t>，也可以是多个值。所以如下几种写法都是正确的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VOLUME ["/</a:t>
            </a:r>
            <a:r>
              <a:rPr lang="en-US" altLang="zh-CN" dirty="0" err="1">
                <a:solidFill>
                  <a:srgbClr val="00B050"/>
                </a:solidFill>
              </a:rPr>
              <a:t>var</a:t>
            </a:r>
            <a:r>
              <a:rPr lang="en-US" altLang="zh-CN" dirty="0">
                <a:solidFill>
                  <a:srgbClr val="00B050"/>
                </a:solidFill>
              </a:rPr>
              <a:t>/log</a:t>
            </a:r>
            <a:r>
              <a:rPr lang="en-US" altLang="zh-CN" dirty="0" smtClean="0">
                <a:solidFill>
                  <a:srgbClr val="00B050"/>
                </a:solidFill>
              </a:rPr>
              <a:t>/"]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VOLUME </a:t>
            </a:r>
            <a:r>
              <a:rPr lang="en-US" altLang="zh-CN" dirty="0">
                <a:solidFill>
                  <a:srgbClr val="00B050"/>
                </a:solidFill>
              </a:rPr>
              <a:t>/</a:t>
            </a:r>
            <a:r>
              <a:rPr lang="en-US" altLang="zh-CN" dirty="0" err="1" smtClean="0">
                <a:solidFill>
                  <a:srgbClr val="00B050"/>
                </a:solidFill>
              </a:rPr>
              <a:t>var</a:t>
            </a:r>
            <a:r>
              <a:rPr lang="en-US" altLang="zh-CN" dirty="0" smtClean="0">
                <a:solidFill>
                  <a:srgbClr val="00B050"/>
                </a:solidFill>
              </a:rPr>
              <a:t>/log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VOLUME </a:t>
            </a:r>
            <a:r>
              <a:rPr lang="en-US" altLang="zh-CN" dirty="0">
                <a:solidFill>
                  <a:srgbClr val="00B050"/>
                </a:solidFill>
              </a:rPr>
              <a:t>/</a:t>
            </a:r>
            <a:r>
              <a:rPr lang="en-US" altLang="zh-CN" dirty="0" err="1">
                <a:solidFill>
                  <a:srgbClr val="00B050"/>
                </a:solidFill>
              </a:rPr>
              <a:t>var</a:t>
            </a:r>
            <a:r>
              <a:rPr lang="en-US" altLang="zh-CN" dirty="0">
                <a:solidFill>
                  <a:srgbClr val="00B050"/>
                </a:solidFill>
              </a:rPr>
              <a:t>/log /</a:t>
            </a:r>
            <a:r>
              <a:rPr lang="en-US" altLang="zh-CN" dirty="0" err="1" smtClean="0">
                <a:solidFill>
                  <a:srgbClr val="00B050"/>
                </a:solidFill>
              </a:rPr>
              <a:t>var</a:t>
            </a:r>
            <a:r>
              <a:rPr lang="en-US" altLang="zh-CN" dirty="0" smtClean="0">
                <a:solidFill>
                  <a:srgbClr val="00B050"/>
                </a:solidFill>
              </a:rPr>
              <a:t>/</a:t>
            </a:r>
            <a:r>
              <a:rPr lang="en-US" altLang="zh-CN" dirty="0" err="1" smtClean="0">
                <a:solidFill>
                  <a:srgbClr val="00B050"/>
                </a:solidFill>
              </a:rPr>
              <a:t>db</a:t>
            </a:r>
            <a:endParaRPr lang="en-US" altLang="zh-CN" dirty="0" smtClean="0">
              <a:solidFill>
                <a:srgbClr val="00B050"/>
              </a:solidFill>
            </a:endParaRPr>
          </a:p>
          <a:p>
            <a:r>
              <a:rPr lang="zh-CN" altLang="en-US" dirty="0" smtClean="0"/>
              <a:t>一般</a:t>
            </a:r>
            <a:r>
              <a:rPr lang="zh-CN" altLang="en-US" dirty="0"/>
              <a:t>的使用场景为需要持久化存储数据</a:t>
            </a:r>
            <a:r>
              <a:rPr lang="zh-CN" altLang="en-US" dirty="0" smtClean="0"/>
              <a:t>时</a:t>
            </a:r>
            <a:endParaRPr lang="zh-CN" altLang="en-US" dirty="0"/>
          </a:p>
          <a:p>
            <a:r>
              <a:rPr lang="zh-CN" altLang="en-US" dirty="0"/>
              <a:t>容器使用的是</a:t>
            </a:r>
            <a:r>
              <a:rPr lang="en-US" altLang="zh-CN" dirty="0"/>
              <a:t>AUFS</a:t>
            </a:r>
            <a:r>
              <a:rPr lang="zh-CN" altLang="en-US" dirty="0"/>
              <a:t>，这种文件系统不能持久化数据，当容器关闭后，所有的更改都会丢失。</a:t>
            </a:r>
          </a:p>
          <a:p>
            <a:r>
              <a:rPr lang="zh-CN" altLang="en-US" dirty="0"/>
              <a:t>所以当数据需要持久化时用这个命令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0785023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4109033"/>
              </p:ext>
            </p:extLst>
          </p:nvPr>
        </p:nvGraphicFramePr>
        <p:xfrm>
          <a:off x="1946101" y="1691680"/>
          <a:ext cx="6096000" cy="4329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267" name="Title 1"/>
          <p:cNvSpPr>
            <a:spLocks noGrp="1"/>
          </p:cNvSpPr>
          <p:nvPr>
            <p:ph type="title"/>
          </p:nvPr>
        </p:nvSpPr>
        <p:spPr>
          <a:xfrm>
            <a:off x="827584" y="548680"/>
            <a:ext cx="8077200" cy="1143000"/>
          </a:xfrm>
        </p:spPr>
        <p:txBody>
          <a:bodyPr/>
          <a:lstStyle/>
          <a:p>
            <a:pPr eaLnBrk="1" hangingPunct="1"/>
            <a:r>
              <a:rPr lang="zh-CN" altLang="en-US" sz="4800" b="1" dirty="0" smtClean="0">
                <a:latin typeface="微软雅黑" charset="-122"/>
                <a:ea typeface="微软雅黑" charset="-122"/>
              </a:rPr>
              <a:t>步骤</a:t>
            </a:r>
            <a:endParaRPr altLang="zh-CN" sz="48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28625" y="4300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</p:cSld>
  <p:clrMapOvr>
    <a:masterClrMapping/>
  </p:clrMapOvr>
  <p:transition spd="slow" advTm="463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7E429971-BC57-430F-BB25-C0574E5E39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D54B1729-BC98-42C1-9C6C-D65DCBA435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C04276DC-EE64-470A-B8BC-09067B8045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B37A5355-225B-4C6F-AED7-6C620F99EE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graphicEl>
                                              <a:dgm id="{F5034101-5B7D-4FE7-B47A-5A48CF396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graphicEl>
                                              <a:dgm id="{C7C3E6FD-D83F-4BDA-907E-B5EE041DA9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E8413DB-5B8B-9E4A-A82E-4F44F4F87F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graphicEl>
                                              <a:dgm id="{BE8413DB-5B8B-9E4A-A82E-4F44F4F87F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B0955A9-AC08-284F-8678-C3889687BC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graphicEl>
                                              <a:dgm id="{DB0955A9-AC08-284F-8678-C3889687BC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5576" y="188640"/>
            <a:ext cx="7704856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USER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设置启动容器的用户，可以是用户名或</a:t>
            </a:r>
            <a:r>
              <a:rPr lang="en-US" altLang="zh-CN" dirty="0"/>
              <a:t>UID</a:t>
            </a:r>
            <a:r>
              <a:rPr lang="zh-CN" altLang="en-US" dirty="0"/>
              <a:t>，所以，只有下面的两种写法是正确的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USER </a:t>
            </a:r>
            <a:r>
              <a:rPr lang="en-US" altLang="zh-CN" dirty="0" err="1">
                <a:solidFill>
                  <a:srgbClr val="00B050"/>
                </a:solidFill>
              </a:rPr>
              <a:t>daemo</a:t>
            </a:r>
            <a:endParaRPr lang="zh-CN" altLang="en-US" dirty="0">
              <a:solidFill>
                <a:srgbClr val="00B050"/>
              </a:solidFill>
            </a:endParaRPr>
          </a:p>
          <a:p>
            <a:r>
              <a:rPr lang="en-US" altLang="zh-CN" dirty="0">
                <a:solidFill>
                  <a:srgbClr val="00B050"/>
                </a:solidFill>
              </a:rPr>
              <a:t>USER UID</a:t>
            </a:r>
            <a:endParaRPr lang="zh-CN" altLang="en-US" dirty="0">
              <a:solidFill>
                <a:srgbClr val="00B050"/>
              </a:solidFill>
            </a:endParaRPr>
          </a:p>
          <a:p>
            <a:r>
              <a:rPr lang="zh-CN" altLang="en-US" sz="1600" dirty="0">
                <a:solidFill>
                  <a:srgbClr val="FF0000"/>
                </a:solidFill>
              </a:rPr>
              <a:t>注意：如果设置了容器以</a:t>
            </a:r>
            <a:r>
              <a:rPr lang="en-US" altLang="zh-CN" sz="1600" dirty="0">
                <a:solidFill>
                  <a:srgbClr val="FF0000"/>
                </a:solidFill>
              </a:rPr>
              <a:t>daemon</a:t>
            </a:r>
            <a:r>
              <a:rPr lang="zh-CN" altLang="en-US" sz="1600" dirty="0">
                <a:solidFill>
                  <a:srgbClr val="FF0000"/>
                </a:solidFill>
              </a:rPr>
              <a:t>用户去运行，那么</a:t>
            </a:r>
            <a:r>
              <a:rPr lang="en-US" altLang="zh-CN" sz="1600" dirty="0">
                <a:solidFill>
                  <a:srgbClr val="FF0000"/>
                </a:solidFill>
              </a:rPr>
              <a:t>RUN, CMD </a:t>
            </a:r>
            <a:r>
              <a:rPr lang="zh-CN" altLang="en-US" sz="1600" dirty="0">
                <a:solidFill>
                  <a:srgbClr val="FF0000"/>
                </a:solidFill>
              </a:rPr>
              <a:t>和 </a:t>
            </a:r>
            <a:r>
              <a:rPr lang="en-US" altLang="zh-CN" sz="1600" dirty="0">
                <a:solidFill>
                  <a:srgbClr val="FF0000"/>
                </a:solidFill>
              </a:rPr>
              <a:t>ENTRYPOINT </a:t>
            </a:r>
            <a:r>
              <a:rPr lang="zh-CN" altLang="en-US" sz="1600" dirty="0">
                <a:solidFill>
                  <a:srgbClr val="FF0000"/>
                </a:solidFill>
              </a:rPr>
              <a:t>都会以这个用户去</a:t>
            </a:r>
            <a:r>
              <a:rPr lang="zh-CN" altLang="en-US" sz="1600" dirty="0" smtClean="0">
                <a:solidFill>
                  <a:srgbClr val="FF0000"/>
                </a:solidFill>
              </a:rPr>
              <a:t>运行</a:t>
            </a:r>
            <a:endParaRPr lang="en-US" altLang="zh-CN" sz="1600" dirty="0" smtClean="0">
              <a:solidFill>
                <a:srgbClr val="FF0000"/>
              </a:solidFill>
            </a:endParaRPr>
          </a:p>
          <a:p>
            <a:r>
              <a:rPr lang="en-US" altLang="zh-CN" sz="1600" dirty="0"/>
              <a:t/>
            </a:r>
            <a:br>
              <a:rPr lang="en-US" altLang="zh-CN" sz="1600" dirty="0"/>
            </a:br>
            <a:r>
              <a:rPr lang="en-US" altLang="zh-CN" sz="2800" dirty="0" smtClean="0">
                <a:solidFill>
                  <a:srgbClr val="FF0000"/>
                </a:solidFill>
              </a:rPr>
              <a:t>WORKDIR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1600" dirty="0"/>
              <a:t>语法：</a:t>
            </a:r>
          </a:p>
          <a:p>
            <a:r>
              <a:rPr lang="en-US" altLang="zh-CN" sz="1600" dirty="0"/>
              <a:t>WORKDIR /</a:t>
            </a:r>
            <a:r>
              <a:rPr lang="en-US" altLang="zh-CN" sz="1600" dirty="0" smtClean="0"/>
              <a:t>path/to/</a:t>
            </a:r>
            <a:r>
              <a:rPr lang="en-US" altLang="zh-CN" sz="1600" dirty="0" err="1" smtClean="0"/>
              <a:t>workdir</a:t>
            </a:r>
            <a:endParaRPr lang="en-US" altLang="zh-CN" sz="1600" dirty="0"/>
          </a:p>
          <a:p>
            <a:r>
              <a:rPr lang="zh-CN" altLang="en-US" sz="1600" dirty="0"/>
              <a:t>设置工作目录，对</a:t>
            </a:r>
            <a:r>
              <a:rPr lang="en-US" altLang="zh-CN" sz="1600" dirty="0"/>
              <a:t>RUN,CMD,ENTRYPOINT,COPY,ADD</a:t>
            </a:r>
            <a:r>
              <a:rPr lang="zh-CN" altLang="en-US" sz="1600" dirty="0"/>
              <a:t>生效。如果不存在则会创建，也可以设置多次。</a:t>
            </a:r>
          </a:p>
          <a:p>
            <a:r>
              <a:rPr lang="zh-CN" altLang="en-US" sz="1600" dirty="0" smtClean="0"/>
              <a:t>如</a:t>
            </a:r>
            <a:r>
              <a:rPr lang="zh-CN" altLang="en-US" sz="1600" dirty="0"/>
              <a:t>：</a:t>
            </a:r>
          </a:p>
          <a:p>
            <a:r>
              <a:rPr lang="en-US" altLang="zh-CN" sz="1600" dirty="0">
                <a:solidFill>
                  <a:srgbClr val="00B050"/>
                </a:solidFill>
              </a:rPr>
              <a:t>WORKDIR /a</a:t>
            </a:r>
            <a:br>
              <a:rPr lang="en-US" altLang="zh-CN" sz="1600" dirty="0">
                <a:solidFill>
                  <a:srgbClr val="00B050"/>
                </a:solidFill>
              </a:rPr>
            </a:br>
            <a:r>
              <a:rPr lang="en-US" altLang="zh-CN" sz="1600" dirty="0">
                <a:solidFill>
                  <a:srgbClr val="00B050"/>
                </a:solidFill>
              </a:rPr>
              <a:t>WORKDIR b</a:t>
            </a:r>
            <a:br>
              <a:rPr lang="en-US" altLang="zh-CN" sz="1600" dirty="0">
                <a:solidFill>
                  <a:srgbClr val="00B050"/>
                </a:solidFill>
              </a:rPr>
            </a:br>
            <a:r>
              <a:rPr lang="en-US" altLang="zh-CN" sz="1600" dirty="0">
                <a:solidFill>
                  <a:srgbClr val="00B050"/>
                </a:solidFill>
              </a:rPr>
              <a:t>WORKDIR c</a:t>
            </a:r>
            <a:br>
              <a:rPr lang="en-US" altLang="zh-CN" sz="1600" dirty="0">
                <a:solidFill>
                  <a:srgbClr val="00B050"/>
                </a:solidFill>
              </a:rPr>
            </a:br>
            <a:r>
              <a:rPr lang="en-US" altLang="zh-CN" sz="1600" dirty="0">
                <a:solidFill>
                  <a:srgbClr val="00B050"/>
                </a:solidFill>
              </a:rPr>
              <a:t>RUN </a:t>
            </a:r>
            <a:r>
              <a:rPr lang="en-US" altLang="zh-CN" sz="1600" dirty="0" err="1" smtClean="0">
                <a:solidFill>
                  <a:srgbClr val="00B050"/>
                </a:solidFill>
              </a:rPr>
              <a:t>pwd</a:t>
            </a:r>
            <a:endParaRPr lang="en-US" altLang="zh-CN" sz="1600" dirty="0" smtClean="0">
              <a:solidFill>
                <a:srgbClr val="00B050"/>
              </a:solidFill>
            </a:endParaRPr>
          </a:p>
          <a:p>
            <a:r>
              <a:rPr lang="en-US" altLang="zh-CN" sz="1600" dirty="0" err="1" smtClean="0"/>
              <a:t>pwd</a:t>
            </a:r>
            <a:r>
              <a:rPr lang="zh-CN" altLang="en-US" sz="1600" dirty="0"/>
              <a:t>执行的结果是</a:t>
            </a:r>
            <a:r>
              <a:rPr lang="en-US" altLang="zh-CN" sz="1600" dirty="0"/>
              <a:t>/</a:t>
            </a:r>
            <a:r>
              <a:rPr lang="en-US" altLang="zh-CN" sz="1600" dirty="0" smtClean="0"/>
              <a:t>a/b/c</a:t>
            </a:r>
            <a:endParaRPr lang="en-US" altLang="zh-CN" sz="1600" dirty="0"/>
          </a:p>
          <a:p>
            <a:r>
              <a:rPr lang="en-US" altLang="zh-CN" sz="1600" dirty="0"/>
              <a:t>WORKDIR</a:t>
            </a:r>
            <a:r>
              <a:rPr lang="zh-CN" altLang="en-US" sz="1600" dirty="0"/>
              <a:t>也可以解析环境</a:t>
            </a:r>
            <a:r>
              <a:rPr lang="zh-CN" altLang="en-US" sz="1600" dirty="0" smtClean="0"/>
              <a:t>变量，如</a:t>
            </a:r>
            <a:r>
              <a:rPr lang="zh-CN" altLang="en-US" sz="1600" dirty="0"/>
              <a:t>：</a:t>
            </a:r>
          </a:p>
          <a:p>
            <a:r>
              <a:rPr lang="en-US" altLang="zh-CN" sz="1600" dirty="0">
                <a:solidFill>
                  <a:srgbClr val="00B050"/>
                </a:solidFill>
              </a:rPr>
              <a:t>ENV DIRPATH /path</a:t>
            </a:r>
            <a:br>
              <a:rPr lang="en-US" altLang="zh-CN" sz="1600" dirty="0">
                <a:solidFill>
                  <a:srgbClr val="00B050"/>
                </a:solidFill>
              </a:rPr>
            </a:br>
            <a:r>
              <a:rPr lang="en-US" altLang="zh-CN" sz="1600" dirty="0">
                <a:solidFill>
                  <a:srgbClr val="00B050"/>
                </a:solidFill>
              </a:rPr>
              <a:t>WORKDIR $DIRPATH/$DIRNAME</a:t>
            </a:r>
            <a:br>
              <a:rPr lang="en-US" altLang="zh-CN" sz="1600" dirty="0">
                <a:solidFill>
                  <a:srgbClr val="00B050"/>
                </a:solidFill>
              </a:rPr>
            </a:br>
            <a:r>
              <a:rPr lang="en-US" altLang="zh-CN" sz="1600" dirty="0">
                <a:solidFill>
                  <a:srgbClr val="00B050"/>
                </a:solidFill>
              </a:rPr>
              <a:t>RUN </a:t>
            </a:r>
            <a:r>
              <a:rPr lang="en-US" altLang="zh-CN" sz="1600" dirty="0" err="1" smtClean="0">
                <a:solidFill>
                  <a:srgbClr val="00B050"/>
                </a:solidFill>
              </a:rPr>
              <a:t>pwd</a:t>
            </a:r>
            <a:endParaRPr lang="en-US" altLang="zh-CN" sz="1600" dirty="0" smtClean="0">
              <a:solidFill>
                <a:srgbClr val="00B050"/>
              </a:solidFill>
            </a:endParaRPr>
          </a:p>
          <a:p>
            <a:r>
              <a:rPr lang="en-US" altLang="zh-CN" sz="1600" dirty="0" err="1" smtClean="0"/>
              <a:t>pwd</a:t>
            </a:r>
            <a:r>
              <a:rPr lang="zh-CN" altLang="en-US" sz="1600" dirty="0"/>
              <a:t>的执行结果是</a:t>
            </a:r>
            <a:r>
              <a:rPr lang="en-US" altLang="zh-CN" sz="1600" dirty="0"/>
              <a:t>/path/$</a:t>
            </a:r>
            <a:r>
              <a:rPr lang="en-US" altLang="zh-CN" sz="1600" dirty="0" smtClean="0"/>
              <a:t>DIRNAME</a:t>
            </a:r>
          </a:p>
        </p:txBody>
      </p:sp>
    </p:spTree>
    <p:extLst>
      <p:ext uri="{BB962C8B-B14F-4D97-AF65-F5344CB8AC3E}">
        <p14:creationId xmlns:p14="http://schemas.microsoft.com/office/powerpoint/2010/main" val="557205906"/>
      </p:ext>
    </p:extLst>
  </p:cSld>
  <p:clrMapOvr>
    <a:masterClrMapping/>
  </p:clrMapOvr>
  <p:transition spd="slow"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27584" y="404664"/>
            <a:ext cx="79208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ARG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语法：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ARG &lt;name&gt;[=&lt;default value</a:t>
            </a:r>
            <a:r>
              <a:rPr lang="en-US" altLang="zh-CN" dirty="0" smtClean="0">
                <a:solidFill>
                  <a:srgbClr val="00B050"/>
                </a:solidFill>
              </a:rPr>
              <a:t>&gt;]</a:t>
            </a:r>
          </a:p>
          <a:p>
            <a:r>
              <a:rPr lang="zh-CN" altLang="en-US" dirty="0" smtClean="0"/>
              <a:t>设置</a:t>
            </a:r>
            <a:r>
              <a:rPr lang="zh-CN" altLang="en-US" dirty="0"/>
              <a:t>变量命令，</a:t>
            </a:r>
            <a:r>
              <a:rPr lang="en-US" altLang="zh-CN" dirty="0"/>
              <a:t>ARG</a:t>
            </a:r>
            <a:r>
              <a:rPr lang="zh-CN" altLang="en-US" dirty="0"/>
              <a:t>命令定义了一个变量，在</a:t>
            </a:r>
            <a:r>
              <a:rPr lang="en-US" altLang="zh-CN" dirty="0" err="1"/>
              <a:t>docker</a:t>
            </a:r>
            <a:r>
              <a:rPr lang="en-US" altLang="zh-CN" dirty="0"/>
              <a:t> build</a:t>
            </a:r>
            <a:r>
              <a:rPr lang="zh-CN" altLang="en-US" dirty="0"/>
              <a:t>创建镜像的时候，使用 </a:t>
            </a:r>
            <a:r>
              <a:rPr lang="en-US" altLang="zh-CN" dirty="0"/>
              <a:t>--build-</a:t>
            </a:r>
            <a:r>
              <a:rPr lang="en-US" altLang="zh-CN" dirty="0" err="1"/>
              <a:t>arg</a:t>
            </a:r>
            <a:r>
              <a:rPr lang="en-US" altLang="zh-CN" dirty="0"/>
              <a:t> &lt;</a:t>
            </a:r>
            <a:r>
              <a:rPr lang="en-US" altLang="zh-CN" dirty="0" err="1"/>
              <a:t>varname</a:t>
            </a:r>
            <a:r>
              <a:rPr lang="en-US" altLang="zh-CN" dirty="0"/>
              <a:t>&gt;=&lt;value&gt;</a:t>
            </a:r>
            <a:r>
              <a:rPr lang="zh-CN" altLang="en-US" dirty="0"/>
              <a:t>来指定参数</a:t>
            </a:r>
          </a:p>
          <a:p>
            <a:r>
              <a:rPr lang="zh-CN" altLang="en-US" dirty="0"/>
              <a:t>如果用户在</a:t>
            </a:r>
            <a:r>
              <a:rPr lang="en-US" altLang="zh-CN" dirty="0"/>
              <a:t>build</a:t>
            </a:r>
            <a:r>
              <a:rPr lang="zh-CN" altLang="en-US" dirty="0"/>
              <a:t>镜像时指定了一个参数没有定义在</a:t>
            </a:r>
            <a:r>
              <a:rPr lang="en-US" altLang="zh-CN" dirty="0" err="1"/>
              <a:t>Dockerfile</a:t>
            </a:r>
            <a:r>
              <a:rPr lang="zh-CN" altLang="en-US" dirty="0"/>
              <a:t>种，那么将有一个</a:t>
            </a:r>
            <a:r>
              <a:rPr lang="en-US" altLang="zh-CN" dirty="0"/>
              <a:t>Warning</a:t>
            </a:r>
          </a:p>
          <a:p>
            <a:r>
              <a:rPr lang="zh-CN" altLang="en-US" dirty="0"/>
              <a:t>提示如下：</a:t>
            </a:r>
          </a:p>
          <a:p>
            <a:r>
              <a:rPr lang="en-US" altLang="zh-CN" dirty="0"/>
              <a:t>[Warning] One or more build-</a:t>
            </a:r>
            <a:r>
              <a:rPr lang="en-US" altLang="zh-CN" dirty="0" err="1"/>
              <a:t>args</a:t>
            </a:r>
            <a:r>
              <a:rPr lang="en-US" altLang="zh-CN" dirty="0"/>
              <a:t> [foo] were not consumed.    </a:t>
            </a:r>
          </a:p>
          <a:p>
            <a:r>
              <a:rPr lang="zh-CN" altLang="en-US" dirty="0"/>
              <a:t>我们可以定义一个或多个参数，如下：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FROM </a:t>
            </a:r>
            <a:r>
              <a:rPr lang="en-US" altLang="zh-CN" dirty="0" err="1">
                <a:solidFill>
                  <a:srgbClr val="00B050"/>
                </a:solidFill>
              </a:rPr>
              <a:t>busybox</a:t>
            </a:r>
            <a:r>
              <a:rPr lang="en-US" altLang="zh-CN" dirty="0">
                <a:solidFill>
                  <a:srgbClr val="00B050"/>
                </a:solidFill>
              </a:rPr>
              <a:t/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ARG user1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ARG </a:t>
            </a:r>
            <a:r>
              <a:rPr lang="en-US" altLang="zh-CN" dirty="0" err="1">
                <a:solidFill>
                  <a:srgbClr val="00B050"/>
                </a:solidFill>
              </a:rPr>
              <a:t>buildno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 smtClean="0"/>
              <a:t>也</a:t>
            </a:r>
            <a:r>
              <a:rPr lang="zh-CN" altLang="en-US" dirty="0"/>
              <a:t>可以给参数一个默认值：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FROM </a:t>
            </a:r>
            <a:r>
              <a:rPr lang="en-US" altLang="zh-CN" dirty="0" err="1">
                <a:solidFill>
                  <a:srgbClr val="00B050"/>
                </a:solidFill>
              </a:rPr>
              <a:t>busybox</a:t>
            </a:r>
            <a:r>
              <a:rPr lang="en-US" altLang="zh-CN" dirty="0">
                <a:solidFill>
                  <a:srgbClr val="00B050"/>
                </a:solidFill>
              </a:rPr>
              <a:t/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ARG user1=</a:t>
            </a:r>
            <a:r>
              <a:rPr lang="en-US" altLang="zh-CN" dirty="0" err="1">
                <a:solidFill>
                  <a:srgbClr val="00B050"/>
                </a:solidFill>
              </a:rPr>
              <a:t>someuser</a:t>
            </a:r>
            <a:r>
              <a:rPr lang="en-US" altLang="zh-CN" dirty="0">
                <a:solidFill>
                  <a:srgbClr val="00B050"/>
                </a:solidFill>
              </a:rPr>
              <a:t/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ARG </a:t>
            </a:r>
            <a:r>
              <a:rPr lang="en-US" altLang="zh-CN" dirty="0" err="1" smtClean="0">
                <a:solidFill>
                  <a:srgbClr val="00B050"/>
                </a:solidFill>
              </a:rPr>
              <a:t>buildno</a:t>
            </a:r>
            <a:r>
              <a:rPr lang="en-US" altLang="zh-CN" dirty="0" smtClean="0">
                <a:solidFill>
                  <a:srgbClr val="00B050"/>
                </a:solidFill>
              </a:rPr>
              <a:t>=1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如果我如果我们给了</a:t>
            </a:r>
            <a:r>
              <a:rPr lang="en-US" altLang="zh-CN" dirty="0"/>
              <a:t>ARG</a:t>
            </a:r>
            <a:r>
              <a:rPr lang="zh-CN" altLang="en-US" dirty="0"/>
              <a:t>定义的参数默认值，那么当</a:t>
            </a:r>
            <a:r>
              <a:rPr lang="en-US" altLang="zh-CN" dirty="0"/>
              <a:t>build</a:t>
            </a:r>
            <a:r>
              <a:rPr lang="zh-CN" altLang="en-US" dirty="0"/>
              <a:t>镜像时没有指定参数值，将会使用这个默认值</a:t>
            </a:r>
          </a:p>
        </p:txBody>
      </p:sp>
    </p:spTree>
    <p:extLst>
      <p:ext uri="{BB962C8B-B14F-4D97-AF65-F5344CB8AC3E}">
        <p14:creationId xmlns:p14="http://schemas.microsoft.com/office/powerpoint/2010/main" val="1930961222"/>
      </p:ext>
    </p:extLst>
  </p:cSld>
  <p:clrMapOvr>
    <a:masterClrMapping/>
  </p:clrMapOvr>
  <p:transition spd="slow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71600" y="404664"/>
            <a:ext cx="784887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ENTRYPOINT</a:t>
            </a:r>
            <a:endParaRPr lang="zh-CN" altLang="en-US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功能是启动时的默认命</a:t>
            </a:r>
            <a:r>
              <a:rPr lang="zh-CN" altLang="en-US" dirty="0" smtClean="0"/>
              <a:t>令</a:t>
            </a:r>
            <a:endParaRPr lang="zh-CN" altLang="en-US" dirty="0"/>
          </a:p>
          <a:p>
            <a:r>
              <a:rPr lang="zh-CN" altLang="en-US" dirty="0"/>
              <a:t>语法如下：</a:t>
            </a:r>
          </a:p>
          <a:p>
            <a:r>
              <a:rPr lang="en-US" altLang="zh-CN" dirty="0" smtClean="0">
                <a:solidFill>
                  <a:srgbClr val="00B050"/>
                </a:solidFill>
              </a:rPr>
              <a:t>ENTRYPOINT </a:t>
            </a:r>
            <a:r>
              <a:rPr lang="en-US" altLang="zh-CN" dirty="0">
                <a:solidFill>
                  <a:srgbClr val="00B050"/>
                </a:solidFill>
              </a:rPr>
              <a:t>["executable", "param1", "param2"]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ENTRYPOINT </a:t>
            </a:r>
            <a:r>
              <a:rPr lang="en-US" altLang="zh-CN" dirty="0">
                <a:solidFill>
                  <a:srgbClr val="00B050"/>
                </a:solidFill>
              </a:rPr>
              <a:t>command param1 </a:t>
            </a:r>
            <a:r>
              <a:rPr lang="en-US" altLang="zh-CN" dirty="0" smtClean="0">
                <a:solidFill>
                  <a:srgbClr val="00B050"/>
                </a:solidFill>
              </a:rPr>
              <a:t>param2</a:t>
            </a:r>
            <a:endParaRPr lang="zh-CN" altLang="en-US" dirty="0"/>
          </a:p>
          <a:p>
            <a:r>
              <a:rPr lang="zh-CN" altLang="en-US" dirty="0" smtClean="0"/>
              <a:t>第二</a:t>
            </a:r>
            <a:r>
              <a:rPr lang="zh-CN" altLang="en-US" dirty="0"/>
              <a:t>种就是写</a:t>
            </a:r>
            <a:r>
              <a:rPr lang="en-US" altLang="zh-CN" dirty="0"/>
              <a:t>shell</a:t>
            </a:r>
          </a:p>
          <a:p>
            <a:r>
              <a:rPr lang="zh-CN" altLang="en-US" dirty="0"/>
              <a:t>第一种就是可执行文件加</a:t>
            </a:r>
            <a:r>
              <a:rPr lang="zh-CN" altLang="en-US" dirty="0" smtClean="0"/>
              <a:t>参数</a:t>
            </a:r>
            <a:endParaRPr lang="zh-CN" altLang="en-US" dirty="0"/>
          </a:p>
          <a:p>
            <a:r>
              <a:rPr lang="zh-CN" altLang="en-US" dirty="0"/>
              <a:t>与</a:t>
            </a:r>
            <a:r>
              <a:rPr lang="en-US" altLang="zh-CN" dirty="0"/>
              <a:t>CMD</a:t>
            </a:r>
            <a:r>
              <a:rPr lang="zh-CN" altLang="en-US" dirty="0"/>
              <a:t>比较说明（这俩命令太像了，而且还可以配合使用）：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相同点：</a:t>
            </a:r>
          </a:p>
          <a:p>
            <a:r>
              <a:rPr lang="zh-CN" altLang="en-US" dirty="0"/>
              <a:t>只能写一条，如果写了多条，那么只有最后一条生效</a:t>
            </a:r>
          </a:p>
          <a:p>
            <a:r>
              <a:rPr lang="zh-CN" altLang="en-US" dirty="0"/>
              <a:t>容器启动时才运行，运行时机</a:t>
            </a:r>
            <a:r>
              <a:rPr lang="zh-CN" altLang="en-US" dirty="0" smtClean="0"/>
              <a:t>相同</a:t>
            </a:r>
            <a:endParaRPr lang="zh-CN" altLang="en-US" dirty="0"/>
          </a:p>
          <a:p>
            <a:r>
              <a:rPr lang="en-US" altLang="zh-CN" dirty="0"/>
              <a:t>2. </a:t>
            </a:r>
            <a:r>
              <a:rPr lang="zh-CN" altLang="en-US" dirty="0"/>
              <a:t>不同点：</a:t>
            </a:r>
          </a:p>
          <a:p>
            <a:r>
              <a:rPr lang="zh-CN" altLang="en-US" dirty="0"/>
              <a:t> </a:t>
            </a:r>
            <a:r>
              <a:rPr lang="en-US" altLang="zh-CN" dirty="0"/>
              <a:t>ENTRYPOINT</a:t>
            </a:r>
            <a:r>
              <a:rPr lang="zh-CN" altLang="en-US" dirty="0"/>
              <a:t>不会被运行的</a:t>
            </a:r>
            <a:r>
              <a:rPr lang="en-US" altLang="zh-CN" dirty="0"/>
              <a:t>command</a:t>
            </a:r>
            <a:r>
              <a:rPr lang="zh-CN" altLang="en-US" dirty="0"/>
              <a:t>覆盖，而</a:t>
            </a:r>
            <a:r>
              <a:rPr lang="en-US" altLang="zh-CN" dirty="0"/>
              <a:t>CMD</a:t>
            </a:r>
            <a:r>
              <a:rPr lang="zh-CN" altLang="en-US" dirty="0"/>
              <a:t>则会被覆盖</a:t>
            </a:r>
          </a:p>
          <a:p>
            <a:r>
              <a:rPr lang="zh-CN" altLang="en-US" dirty="0"/>
              <a:t> 如果我们在</a:t>
            </a:r>
            <a:r>
              <a:rPr lang="en-US" altLang="zh-CN" dirty="0" err="1"/>
              <a:t>Dockerfile</a:t>
            </a:r>
            <a:r>
              <a:rPr lang="zh-CN" altLang="en-US" dirty="0"/>
              <a:t>种同时写了</a:t>
            </a:r>
            <a:r>
              <a:rPr lang="en-US" altLang="zh-CN" dirty="0"/>
              <a:t>ENTRYPOINT</a:t>
            </a:r>
            <a:r>
              <a:rPr lang="zh-CN" altLang="en-US" dirty="0"/>
              <a:t>和</a:t>
            </a:r>
            <a:r>
              <a:rPr lang="en-US" altLang="zh-CN" dirty="0"/>
              <a:t>CMD</a:t>
            </a:r>
            <a:r>
              <a:rPr lang="zh-CN" altLang="en-US" dirty="0"/>
              <a:t>，并且</a:t>
            </a:r>
            <a:r>
              <a:rPr lang="en-US" altLang="zh-CN" dirty="0"/>
              <a:t>CMD</a:t>
            </a:r>
            <a:r>
              <a:rPr lang="zh-CN" altLang="en-US" dirty="0"/>
              <a:t>指令不是一个完整的可执行命令，那么</a:t>
            </a:r>
            <a:r>
              <a:rPr lang="en-US" altLang="zh-CN" dirty="0"/>
              <a:t>CMD</a:t>
            </a:r>
            <a:r>
              <a:rPr lang="zh-CN" altLang="en-US" dirty="0"/>
              <a:t>指定的内容将会作为</a:t>
            </a:r>
            <a:r>
              <a:rPr lang="en-US" altLang="zh-CN" dirty="0"/>
              <a:t>ENTRYPOINT</a:t>
            </a:r>
            <a:r>
              <a:rPr lang="zh-CN" altLang="en-US" dirty="0"/>
              <a:t>的参数</a:t>
            </a:r>
          </a:p>
          <a:p>
            <a:r>
              <a:rPr lang="zh-CN" altLang="en-US" dirty="0"/>
              <a:t>如下：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FROM </a:t>
            </a:r>
            <a:r>
              <a:rPr lang="en-US" altLang="zh-CN" dirty="0" err="1">
                <a:solidFill>
                  <a:srgbClr val="00B050"/>
                </a:solidFill>
              </a:rPr>
              <a:t>ubuntu</a:t>
            </a:r>
            <a:r>
              <a:rPr lang="en-US" altLang="zh-CN" dirty="0">
                <a:solidFill>
                  <a:srgbClr val="00B050"/>
                </a:solidFill>
              </a:rPr>
              <a:t/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ENTRYPOINT ["top", "-b"]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CMD ["-c</a:t>
            </a:r>
            <a:r>
              <a:rPr lang="en-US" altLang="zh-CN" dirty="0" smtClean="0">
                <a:solidFill>
                  <a:srgbClr val="00B050"/>
                </a:solidFill>
              </a:rPr>
              <a:t>"]</a:t>
            </a:r>
          </a:p>
        </p:txBody>
      </p:sp>
    </p:spTree>
    <p:extLst>
      <p:ext uri="{BB962C8B-B14F-4D97-AF65-F5344CB8AC3E}">
        <p14:creationId xmlns:p14="http://schemas.microsoft.com/office/powerpoint/2010/main" val="892384690"/>
      </p:ext>
    </p:extLst>
  </p:cSld>
  <p:clrMapOvr>
    <a:masterClrMapping/>
  </p:clrMapOvr>
  <p:transition spd="slow"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87287" y="147316"/>
            <a:ext cx="77048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如果我们在</a:t>
            </a:r>
            <a:r>
              <a:rPr lang="en-US" altLang="zh-CN" dirty="0" err="1"/>
              <a:t>Dockerfile</a:t>
            </a:r>
            <a:r>
              <a:rPr lang="zh-CN" altLang="en-US" dirty="0"/>
              <a:t>种同时写了</a:t>
            </a:r>
            <a:r>
              <a:rPr lang="en-US" altLang="zh-CN" dirty="0"/>
              <a:t>ENTRYPOINT</a:t>
            </a:r>
            <a:r>
              <a:rPr lang="zh-CN" altLang="en-US" dirty="0"/>
              <a:t>和</a:t>
            </a:r>
            <a:r>
              <a:rPr lang="en-US" altLang="zh-CN" dirty="0"/>
              <a:t>CMD</a:t>
            </a:r>
            <a:r>
              <a:rPr lang="zh-CN" altLang="en-US" dirty="0"/>
              <a:t>，并且</a:t>
            </a:r>
            <a:r>
              <a:rPr lang="en-US" altLang="zh-CN" dirty="0"/>
              <a:t>CMD</a:t>
            </a:r>
            <a:r>
              <a:rPr lang="zh-CN" altLang="en-US" dirty="0"/>
              <a:t>是一个完整的指令，那么它们两个会互相覆盖，谁在最后谁生效</a:t>
            </a:r>
          </a:p>
          <a:p>
            <a:r>
              <a:rPr lang="zh-CN" altLang="en-US" dirty="0"/>
              <a:t>如下：</a:t>
            </a:r>
          </a:p>
          <a:p>
            <a:r>
              <a:rPr lang="en-US" altLang="zh-CN" dirty="0"/>
              <a:t>FROM </a:t>
            </a:r>
            <a:r>
              <a:rPr lang="en-US" altLang="zh-CN" dirty="0" err="1"/>
              <a:t>ubuntu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ENTRYPOINT ["top", "-b"]</a:t>
            </a:r>
            <a:br>
              <a:rPr lang="en-US" altLang="zh-CN" dirty="0"/>
            </a:br>
            <a:r>
              <a:rPr lang="en-US" altLang="zh-CN" dirty="0"/>
              <a:t>CMD </a:t>
            </a:r>
            <a:r>
              <a:rPr lang="en-US" altLang="zh-CN" dirty="0" err="1"/>
              <a:t>ls</a:t>
            </a:r>
            <a:r>
              <a:rPr lang="en-US" altLang="zh-CN" dirty="0"/>
              <a:t> </a:t>
            </a:r>
            <a:r>
              <a:rPr lang="en-US" altLang="zh-CN" dirty="0" smtClean="0"/>
              <a:t>–al</a:t>
            </a:r>
          </a:p>
          <a:p>
            <a:r>
              <a:rPr lang="zh-CN" altLang="en-US" dirty="0" smtClean="0"/>
              <a:t>那么</a:t>
            </a:r>
            <a:r>
              <a:rPr lang="zh-CN" altLang="en-US" dirty="0"/>
              <a:t>将执行</a:t>
            </a:r>
            <a:r>
              <a:rPr lang="en-US" altLang="zh-CN" dirty="0" err="1"/>
              <a:t>ls</a:t>
            </a:r>
            <a:r>
              <a:rPr lang="en-US" altLang="zh-CN" dirty="0"/>
              <a:t> -al ,top -b</a:t>
            </a:r>
            <a:r>
              <a:rPr lang="zh-CN" altLang="en-US" dirty="0"/>
              <a:t>不会执行。</a:t>
            </a:r>
          </a:p>
          <a:p>
            <a:r>
              <a:rPr lang="en-US" altLang="zh-CN" dirty="0" err="1"/>
              <a:t>Docker</a:t>
            </a:r>
            <a:r>
              <a:rPr lang="zh-CN" altLang="en-US" dirty="0"/>
              <a:t>官方使用一张表格来展示了</a:t>
            </a:r>
            <a:r>
              <a:rPr lang="en-US" altLang="zh-CN" dirty="0"/>
              <a:t>ENTRYPOINT </a:t>
            </a:r>
            <a:r>
              <a:rPr lang="zh-CN" altLang="en-US" dirty="0"/>
              <a:t>和</a:t>
            </a:r>
            <a:r>
              <a:rPr lang="en-US" altLang="zh-CN" dirty="0"/>
              <a:t>CMD</a:t>
            </a:r>
            <a:r>
              <a:rPr lang="zh-CN" altLang="en-US" dirty="0"/>
              <a:t>不同组合的执行情况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2435032"/>
            <a:ext cx="667213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4182"/>
      </p:ext>
    </p:extLst>
  </p:cSld>
  <p:clrMapOvr>
    <a:masterClrMapping/>
  </p:clrMapOvr>
  <p:transition spd="slow"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3608" y="1484784"/>
            <a:ext cx="7632848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ONBUILD</a:t>
            </a:r>
            <a:endParaRPr lang="zh-CN" altLang="en-US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语法：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ONBUILD [INSTRUCTION</a:t>
            </a:r>
            <a:r>
              <a:rPr lang="en-US" altLang="zh-CN" dirty="0" smtClean="0">
                <a:solidFill>
                  <a:srgbClr val="00B050"/>
                </a:solidFill>
              </a:rPr>
              <a:t>]</a:t>
            </a:r>
          </a:p>
          <a:p>
            <a:r>
              <a:rPr lang="zh-CN" altLang="en-US" dirty="0" smtClean="0"/>
              <a:t>这个</a:t>
            </a:r>
            <a:r>
              <a:rPr lang="zh-CN" altLang="en-US" dirty="0"/>
              <a:t>命令只对当前镜像的子镜像生效。</a:t>
            </a:r>
          </a:p>
          <a:p>
            <a:r>
              <a:rPr lang="zh-CN" altLang="en-US" dirty="0"/>
              <a:t>比如当前镜像为</a:t>
            </a:r>
            <a:r>
              <a:rPr lang="en-US" altLang="zh-CN" dirty="0"/>
              <a:t>A</a:t>
            </a:r>
            <a:r>
              <a:rPr lang="zh-CN" altLang="en-US" dirty="0"/>
              <a:t>，在</a:t>
            </a:r>
            <a:r>
              <a:rPr lang="en-US" altLang="zh-CN" dirty="0" err="1"/>
              <a:t>Dockerfile</a:t>
            </a:r>
            <a:r>
              <a:rPr lang="zh-CN" altLang="en-US" dirty="0"/>
              <a:t>种添加：</a:t>
            </a:r>
          </a:p>
          <a:p>
            <a:r>
              <a:rPr lang="en-US" altLang="zh-CN" dirty="0"/>
              <a:t>ONBUILD RUN </a:t>
            </a:r>
            <a:r>
              <a:rPr lang="en-US" altLang="zh-CN" dirty="0" err="1"/>
              <a:t>ls</a:t>
            </a:r>
            <a:r>
              <a:rPr lang="en-US" altLang="zh-CN" dirty="0"/>
              <a:t> -al</a:t>
            </a:r>
            <a:r>
              <a:rPr lang="zh-CN" altLang="en-US" dirty="0"/>
              <a:t>这个 </a:t>
            </a:r>
            <a:r>
              <a:rPr lang="en-US" altLang="zh-CN" dirty="0" err="1"/>
              <a:t>ls</a:t>
            </a:r>
            <a:r>
              <a:rPr lang="en-US" altLang="zh-CN" dirty="0"/>
              <a:t> -al </a:t>
            </a:r>
            <a:r>
              <a:rPr lang="zh-CN" altLang="en-US" dirty="0"/>
              <a:t>命令不会在</a:t>
            </a:r>
            <a:r>
              <a:rPr lang="en-US" altLang="zh-CN" dirty="0"/>
              <a:t>A</a:t>
            </a:r>
            <a:r>
              <a:rPr lang="zh-CN" altLang="en-US" dirty="0"/>
              <a:t>镜像构建或启动的时候</a:t>
            </a:r>
            <a:r>
              <a:rPr lang="zh-CN" altLang="en-US" dirty="0" smtClean="0"/>
              <a:t>执行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此时有一个镜像</a:t>
            </a:r>
            <a:r>
              <a:rPr lang="en-US" altLang="zh-CN" dirty="0"/>
              <a:t>B</a:t>
            </a:r>
            <a:r>
              <a:rPr lang="zh-CN" altLang="en-US" dirty="0"/>
              <a:t>是基于</a:t>
            </a:r>
            <a:r>
              <a:rPr lang="en-US" altLang="zh-CN" dirty="0"/>
              <a:t>A</a:t>
            </a:r>
            <a:r>
              <a:rPr lang="zh-CN" altLang="en-US" dirty="0"/>
              <a:t>镜像构建的，那么这个</a:t>
            </a:r>
            <a:r>
              <a:rPr lang="en-US" altLang="zh-CN" dirty="0" err="1"/>
              <a:t>ls</a:t>
            </a:r>
            <a:r>
              <a:rPr lang="en-US" altLang="zh-CN" dirty="0"/>
              <a:t> -al </a:t>
            </a:r>
            <a:r>
              <a:rPr lang="zh-CN" altLang="en-US" dirty="0"/>
              <a:t>命令会在</a:t>
            </a:r>
            <a:r>
              <a:rPr lang="en-US" altLang="zh-CN" dirty="0"/>
              <a:t>B</a:t>
            </a:r>
            <a:r>
              <a:rPr lang="zh-CN" altLang="en-US" dirty="0"/>
              <a:t>镜像构建的时候被执行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sz="2800" dirty="0" smtClean="0">
                <a:solidFill>
                  <a:srgbClr val="FF0000"/>
                </a:solidFill>
              </a:rPr>
              <a:t>STOPSIGNAL</a:t>
            </a:r>
            <a:endParaRPr lang="en-US" altLang="zh-CN" dirty="0"/>
          </a:p>
          <a:p>
            <a:r>
              <a:rPr lang="zh-CN" altLang="en-US" dirty="0"/>
              <a:t>命令是的作用是当容器推出时给系统发送什么样的</a:t>
            </a:r>
            <a:r>
              <a:rPr lang="zh-CN" altLang="en-US" dirty="0" smtClean="0"/>
              <a:t>指令</a:t>
            </a:r>
            <a:endParaRPr lang="en-US" altLang="zh-CN" dirty="0" smtClean="0"/>
          </a:p>
          <a:p>
            <a:r>
              <a:rPr lang="zh-CN" altLang="en-US" dirty="0" smtClean="0"/>
              <a:t>语法</a:t>
            </a:r>
            <a:r>
              <a:rPr lang="zh-CN" altLang="en-US" dirty="0"/>
              <a:t>：</a:t>
            </a:r>
          </a:p>
          <a:p>
            <a:r>
              <a:rPr lang="en-US" altLang="zh-CN" dirty="0"/>
              <a:t>STOPSIGNAL </a:t>
            </a:r>
            <a:r>
              <a:rPr lang="en-US" altLang="zh-CN" dirty="0" err="1" smtClean="0"/>
              <a:t>signalSTOPSIGNAL</a:t>
            </a:r>
            <a:endParaRPr lang="en-US" altLang="zh-CN" dirty="0" smtClean="0"/>
          </a:p>
          <a:p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8509885"/>
      </p:ext>
    </p:extLst>
  </p:cSld>
  <p:clrMapOvr>
    <a:masterClrMapping/>
  </p:clrMapOvr>
  <p:transition spd="slow">
    <p:wipe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99592" y="116632"/>
            <a:ext cx="7776864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HEALTHCHECK</a:t>
            </a:r>
            <a:endParaRPr lang="zh-CN" altLang="en-US" sz="2800" dirty="0">
              <a:solidFill>
                <a:srgbClr val="FF0000"/>
              </a:solidFill>
            </a:endParaRPr>
          </a:p>
          <a:p>
            <a:r>
              <a:rPr lang="zh-CN" altLang="en-US" dirty="0"/>
              <a:t>容器健康状况检查命令</a:t>
            </a:r>
          </a:p>
          <a:p>
            <a:r>
              <a:rPr lang="zh-CN" altLang="en-US" dirty="0"/>
              <a:t>语法有两种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 smtClean="0">
                <a:solidFill>
                  <a:srgbClr val="00B050"/>
                </a:solidFill>
              </a:rPr>
              <a:t>HEALTHCHECK </a:t>
            </a:r>
            <a:r>
              <a:rPr lang="en-US" altLang="zh-CN" dirty="0">
                <a:solidFill>
                  <a:srgbClr val="00B050"/>
                </a:solidFill>
              </a:rPr>
              <a:t>[OPTIONS] CMD command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 smtClean="0">
                <a:solidFill>
                  <a:srgbClr val="00B050"/>
                </a:solidFill>
              </a:rPr>
              <a:t>HEALTHCHECK NONE</a:t>
            </a:r>
          </a:p>
          <a:p>
            <a:r>
              <a:rPr lang="zh-CN" altLang="en-US" dirty="0" smtClean="0"/>
              <a:t>第一</a:t>
            </a:r>
            <a:r>
              <a:rPr lang="zh-CN" altLang="en-US" dirty="0"/>
              <a:t>个的功能是在容器内部运行一个命令来检查容器的健康状况</a:t>
            </a:r>
          </a:p>
          <a:p>
            <a:r>
              <a:rPr lang="zh-CN" altLang="en-US" dirty="0"/>
              <a:t>第二个的功能是在基础镜像中取消健康检查</a:t>
            </a:r>
            <a:r>
              <a:rPr lang="zh-CN" altLang="en-US" dirty="0" smtClean="0"/>
              <a:t>命令</a:t>
            </a:r>
            <a:endParaRPr lang="zh-CN" altLang="en-US" dirty="0"/>
          </a:p>
          <a:p>
            <a:r>
              <a:rPr lang="en-US" altLang="zh-CN" dirty="0"/>
              <a:t>[OPTIONS]</a:t>
            </a:r>
            <a:r>
              <a:rPr lang="zh-CN" altLang="en-US" dirty="0"/>
              <a:t>的选项支持以下三中选项：</a:t>
            </a:r>
          </a:p>
          <a:p>
            <a:r>
              <a:rPr lang="zh-CN" altLang="en-US" b="1" i="1" dirty="0"/>
              <a:t>    </a:t>
            </a:r>
            <a:r>
              <a:rPr lang="en-US" altLang="zh-CN" b="1" i="1" dirty="0"/>
              <a:t>--interval=DURATION </a:t>
            </a:r>
            <a:r>
              <a:rPr lang="zh-CN" altLang="en-US" b="1" i="1" dirty="0"/>
              <a:t>两次检查默认的时间</a:t>
            </a:r>
            <a:r>
              <a:rPr lang="zh-CN" altLang="en-US" b="1" i="1" dirty="0" smtClean="0"/>
              <a:t>间隔</a:t>
            </a:r>
            <a:r>
              <a:rPr lang="en-US" altLang="zh-CN" b="1" i="1" dirty="0" smtClean="0"/>
              <a:t>,</a:t>
            </a:r>
            <a:r>
              <a:rPr lang="zh-CN" altLang="en-US" b="1" i="1" dirty="0" smtClean="0"/>
              <a:t>默认为</a:t>
            </a:r>
            <a:r>
              <a:rPr lang="en-US" altLang="zh-CN" b="1" i="1" dirty="0"/>
              <a:t>30</a:t>
            </a:r>
            <a:r>
              <a:rPr lang="zh-CN" altLang="en-US" b="1" i="1" dirty="0"/>
              <a:t>秒</a:t>
            </a:r>
            <a:endParaRPr lang="zh-CN" altLang="en-US" dirty="0"/>
          </a:p>
          <a:p>
            <a:r>
              <a:rPr lang="zh-CN" altLang="en-US" b="1" i="1" dirty="0"/>
              <a:t>    </a:t>
            </a:r>
            <a:r>
              <a:rPr lang="en-US" altLang="zh-CN" b="1" i="1" dirty="0"/>
              <a:t>--timeout=DURATION </a:t>
            </a:r>
            <a:r>
              <a:rPr lang="zh-CN" altLang="en-US" b="1" i="1" dirty="0"/>
              <a:t>健康检查命令运行超时时长，默认</a:t>
            </a:r>
            <a:r>
              <a:rPr lang="en-US" altLang="zh-CN" b="1" i="1" dirty="0"/>
              <a:t>30</a:t>
            </a:r>
            <a:r>
              <a:rPr lang="zh-CN" altLang="en-US" b="1" i="1" dirty="0"/>
              <a:t>秒</a:t>
            </a:r>
            <a:endParaRPr lang="zh-CN" altLang="en-US" dirty="0"/>
          </a:p>
          <a:p>
            <a:r>
              <a:rPr lang="zh-CN" altLang="en-US" b="1" i="1" dirty="0"/>
              <a:t>    </a:t>
            </a:r>
            <a:r>
              <a:rPr lang="en-US" altLang="zh-CN" b="1" i="1" dirty="0"/>
              <a:t>--retries=N </a:t>
            </a:r>
            <a:r>
              <a:rPr lang="zh-CN" altLang="en-US" b="1" i="1" dirty="0"/>
              <a:t>当连续失败指定次数后，则容器被认为是不健康的，状态为</a:t>
            </a:r>
            <a:r>
              <a:rPr lang="en-US" altLang="zh-CN" b="1" i="1" dirty="0"/>
              <a:t>unhealthy</a:t>
            </a:r>
            <a:r>
              <a:rPr lang="zh-CN" altLang="en-US" b="1" i="1" dirty="0"/>
              <a:t>，默认次数是</a:t>
            </a:r>
            <a:r>
              <a:rPr lang="en-US" altLang="zh-CN" b="1" i="1" dirty="0" smtClean="0"/>
              <a:t>3</a:t>
            </a:r>
            <a:endParaRPr lang="zh-CN" altLang="en-US" dirty="0"/>
          </a:p>
          <a:p>
            <a:r>
              <a:rPr lang="zh-CN" altLang="en-US" sz="1600" dirty="0">
                <a:solidFill>
                  <a:srgbClr val="FF0000"/>
                </a:solidFill>
              </a:rPr>
              <a:t>注意</a:t>
            </a:r>
            <a:r>
              <a:rPr lang="zh-CN" altLang="en-US" sz="1600" dirty="0" smtClean="0">
                <a:solidFill>
                  <a:srgbClr val="FF0000"/>
                </a:solidFill>
              </a:rPr>
              <a:t>：</a:t>
            </a:r>
            <a:r>
              <a:rPr lang="en-US" altLang="zh-CN" sz="1600" dirty="0" smtClean="0">
                <a:solidFill>
                  <a:srgbClr val="FF0000"/>
                </a:solidFill>
              </a:rPr>
              <a:t>HEALTHCHECK</a:t>
            </a:r>
            <a:r>
              <a:rPr lang="zh-CN" altLang="en-US" sz="1600" dirty="0">
                <a:solidFill>
                  <a:srgbClr val="FF0000"/>
                </a:solidFill>
              </a:rPr>
              <a:t>命令只能出现一次，如果出现了多次，只有最后一个生效。</a:t>
            </a:r>
          </a:p>
          <a:p>
            <a:r>
              <a:rPr lang="en-US" altLang="zh-CN" dirty="0"/>
              <a:t>CMD</a:t>
            </a:r>
            <a:r>
              <a:rPr lang="zh-CN" altLang="en-US" dirty="0"/>
              <a:t>后边的命令的返回值决定了本次健康检查是否成功，具体的返回值如下：</a:t>
            </a:r>
          </a:p>
          <a:p>
            <a:r>
              <a:rPr lang="en-US" altLang="zh-CN" b="1" i="1" dirty="0"/>
              <a:t>0: success - </a:t>
            </a:r>
            <a:r>
              <a:rPr lang="zh-CN" altLang="en-US" b="1" i="1" dirty="0"/>
              <a:t>表示容器是健康的</a:t>
            </a:r>
            <a:endParaRPr lang="en-US" altLang="zh-CN" dirty="0"/>
          </a:p>
          <a:p>
            <a:r>
              <a:rPr lang="en-US" altLang="zh-CN" b="1" i="1" dirty="0"/>
              <a:t>1: unhealthy - </a:t>
            </a:r>
            <a:r>
              <a:rPr lang="zh-CN" altLang="en-US" b="1" i="1" dirty="0"/>
              <a:t>表示容器已经不能工作了</a:t>
            </a:r>
            <a:endParaRPr lang="en-US" altLang="zh-CN" dirty="0"/>
          </a:p>
          <a:p>
            <a:r>
              <a:rPr lang="en-US" altLang="zh-CN" b="1" i="1" dirty="0"/>
              <a:t>2: reserved - </a:t>
            </a:r>
            <a:r>
              <a:rPr lang="zh-CN" altLang="en-US" b="1" i="1" dirty="0" smtClean="0"/>
              <a:t>保留值</a:t>
            </a:r>
            <a:endParaRPr lang="en-US" altLang="zh-CN" dirty="0"/>
          </a:p>
          <a:p>
            <a:r>
              <a:rPr lang="zh-CN" altLang="en-US" dirty="0"/>
              <a:t>例子：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HEALTHCHECK --interval=5m --timeout=3s \</a:t>
            </a:r>
            <a:br>
              <a:rPr lang="en-US" altLang="zh-CN" dirty="0">
                <a:solidFill>
                  <a:srgbClr val="00B050"/>
                </a:solidFill>
              </a:rPr>
            </a:br>
            <a:r>
              <a:rPr lang="en-US" altLang="zh-CN" dirty="0">
                <a:solidFill>
                  <a:srgbClr val="00B050"/>
                </a:solidFill>
              </a:rPr>
              <a:t>CMD curl -f http://</a:t>
            </a:r>
            <a:r>
              <a:rPr lang="en-US" altLang="zh-CN" dirty="0" err="1">
                <a:solidFill>
                  <a:srgbClr val="00B050"/>
                </a:solidFill>
              </a:rPr>
              <a:t>localhost</a:t>
            </a:r>
            <a:r>
              <a:rPr lang="en-US" altLang="zh-CN" dirty="0">
                <a:solidFill>
                  <a:srgbClr val="00B050"/>
                </a:solidFill>
              </a:rPr>
              <a:t>/ || exit 1  </a:t>
            </a:r>
          </a:p>
          <a:p>
            <a:r>
              <a:rPr lang="zh-CN" altLang="en-US" dirty="0"/>
              <a:t>健康检查命令是：</a:t>
            </a:r>
            <a:r>
              <a:rPr lang="en-US" altLang="zh-CN" dirty="0"/>
              <a:t>curl -f http://</a:t>
            </a:r>
            <a:r>
              <a:rPr lang="en-US" altLang="zh-CN" dirty="0" err="1"/>
              <a:t>localhost</a:t>
            </a:r>
            <a:r>
              <a:rPr lang="en-US" altLang="zh-CN" dirty="0"/>
              <a:t>/ || exit 1</a:t>
            </a:r>
          </a:p>
          <a:p>
            <a:r>
              <a:rPr lang="zh-CN" altLang="en-US" dirty="0"/>
              <a:t>两次检查的间隔时间是</a:t>
            </a:r>
            <a:r>
              <a:rPr lang="en-US" altLang="zh-CN" dirty="0"/>
              <a:t>5</a:t>
            </a:r>
            <a:r>
              <a:rPr lang="zh-CN" altLang="en-US" dirty="0"/>
              <a:t>秒</a:t>
            </a:r>
          </a:p>
          <a:p>
            <a:r>
              <a:rPr lang="zh-CN" altLang="en-US" dirty="0"/>
              <a:t>命令超时时间为</a:t>
            </a:r>
            <a:r>
              <a:rPr lang="en-US" altLang="zh-CN" dirty="0"/>
              <a:t>3</a:t>
            </a:r>
            <a:r>
              <a:rPr lang="zh-CN" altLang="en-US" dirty="0" smtClean="0"/>
              <a:t>秒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8242302"/>
      </p:ext>
    </p:extLst>
  </p:cSld>
  <p:clrMapOvr>
    <a:masterClrMapping/>
  </p:clrMapOvr>
  <p:transition spd="slow">
    <p:wipe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99592" y="548680"/>
            <a:ext cx="2453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2.</a:t>
            </a:r>
            <a:r>
              <a:rPr kumimoji="1" lang="zh-CN" altLang="en-US" sz="3200" dirty="0" smtClean="0"/>
              <a:t>构建进行</a:t>
            </a:r>
            <a:endParaRPr kumimoji="1" lang="en-US" altLang="zh-CN" sz="3200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899592" y="1340768"/>
            <a:ext cx="75608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Cambria Math" panose="02040503050406030204" pitchFamily="18" charset="0"/>
              </a:rPr>
              <a:t>docker</a:t>
            </a:r>
            <a:r>
              <a:rPr lang="zh-CN" altLang="en-US" dirty="0">
                <a:latin typeface="Cambria Math" panose="02040503050406030204" pitchFamily="18" charset="0"/>
              </a:rPr>
              <a:t> </a:t>
            </a:r>
            <a:r>
              <a:rPr lang="en-US" altLang="zh-CN" dirty="0">
                <a:latin typeface="Cambria Math" panose="02040503050406030204" pitchFamily="18" charset="0"/>
              </a:rPr>
              <a:t>build</a:t>
            </a:r>
            <a:r>
              <a:rPr lang="zh-CN" altLang="en-US" dirty="0">
                <a:latin typeface="Cambria Math" panose="02040503050406030204" pitchFamily="18" charset="0"/>
              </a:rPr>
              <a:t> </a:t>
            </a:r>
            <a:r>
              <a:rPr lang="en-US" altLang="zh-CN" dirty="0">
                <a:latin typeface="Cambria Math" panose="02040503050406030204" pitchFamily="18" charset="0"/>
              </a:rPr>
              <a:t>–t</a:t>
            </a:r>
            <a:r>
              <a:rPr lang="zh-CN" altLang="en-US" dirty="0">
                <a:latin typeface="Cambria Math" panose="02040503050406030204" pitchFamily="18" charset="0"/>
              </a:rPr>
              <a:t> </a:t>
            </a:r>
          </a:p>
          <a:p>
            <a:endParaRPr lang="en-US" altLang="zh-CN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CN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docker</a:t>
            </a:r>
            <a:r>
              <a:rPr lang="en-US" altLang="zh-CN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search centos</a:t>
            </a:r>
          </a:p>
          <a:p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CN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docker</a:t>
            </a:r>
            <a:r>
              <a:rPr lang="en-US" altLang="zh-CN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CN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pull centos </a:t>
            </a:r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CN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docker</a:t>
            </a:r>
            <a:r>
              <a:rPr lang="en-US" altLang="zh-CN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CN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images</a:t>
            </a:r>
          </a:p>
          <a:p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CN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docker</a:t>
            </a:r>
            <a:r>
              <a:rPr lang="en-US" altLang="zh-CN" dirty="0">
                <a:latin typeface="Cambria Math" panose="02040503050406030204" pitchFamily="18" charset="0"/>
                <a:ea typeface="Cambria Math" panose="02040503050406030204" pitchFamily="18" charset="0"/>
              </a:rPr>
              <a:t> run -t -</a:t>
            </a:r>
            <a:r>
              <a:rPr lang="en-US" altLang="zh-CN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i</a:t>
            </a:r>
            <a:r>
              <a:rPr lang="en-US" altLang="zh-CN" dirty="0">
                <a:latin typeface="Cambria Math" panose="02040503050406030204" pitchFamily="18" charset="0"/>
                <a:ea typeface="Cambria Math" panose="02040503050406030204" pitchFamily="18" charset="0"/>
              </a:rPr>
              <a:t> centos  /bin/bash</a:t>
            </a:r>
          </a:p>
          <a:p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CN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docker</a:t>
            </a:r>
            <a:r>
              <a:rPr lang="en-US" altLang="zh-CN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zh-CN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ps</a:t>
            </a:r>
            <a:endParaRPr lang="en-US" altLang="zh-CN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altLang="zh-CN" dirty="0" smtClean="0">
              <a:latin typeface="Cambria Math" panose="02040503050406030204" pitchFamily="18" charset="0"/>
            </a:endParaRPr>
          </a:p>
          <a:p>
            <a:endParaRPr lang="en-US" altLang="zh-CN" dirty="0">
              <a:latin typeface="Cambria Math" panose="02040503050406030204" pitchFamily="18" charset="0"/>
            </a:endParaRPr>
          </a:p>
          <a:p>
            <a:r>
              <a:rPr lang="en-US" altLang="zh-CN" dirty="0" err="1" smtClean="0">
                <a:latin typeface="Cambria Math" panose="02040503050406030204" pitchFamily="18" charset="0"/>
              </a:rPr>
              <a:t>docker</a:t>
            </a:r>
            <a:r>
              <a:rPr lang="zh-CN" altLang="en-US" dirty="0" smtClean="0">
                <a:latin typeface="Cambria Math" panose="02040503050406030204" pitchFamily="18" charset="0"/>
              </a:rPr>
              <a:t> </a:t>
            </a:r>
            <a:r>
              <a:rPr lang="en-US" altLang="zh-CN" dirty="0" err="1" smtClean="0">
                <a:latin typeface="Cambria Math" panose="02040503050406030204" pitchFamily="18" charset="0"/>
              </a:rPr>
              <a:t>rm</a:t>
            </a:r>
            <a:endParaRPr lang="en-US" altLang="zh-CN" dirty="0" smtClean="0">
              <a:latin typeface="Cambria Math" panose="02040503050406030204" pitchFamily="18" charset="0"/>
            </a:endParaRPr>
          </a:p>
          <a:p>
            <a:endParaRPr lang="en-US" altLang="zh-CN" dirty="0">
              <a:latin typeface="Cambria Math" panose="02040503050406030204" pitchFamily="18" charset="0"/>
            </a:endParaRPr>
          </a:p>
          <a:p>
            <a:r>
              <a:rPr lang="en-US" altLang="zh-CN" dirty="0" err="1" smtClean="0">
                <a:latin typeface="Cambria Math" panose="02040503050406030204" pitchFamily="18" charset="0"/>
              </a:rPr>
              <a:t>docker</a:t>
            </a:r>
            <a:r>
              <a:rPr lang="zh-CN" altLang="en-US" dirty="0" smtClean="0">
                <a:latin typeface="Cambria Math" panose="02040503050406030204" pitchFamily="18" charset="0"/>
              </a:rPr>
              <a:t> </a:t>
            </a:r>
            <a:r>
              <a:rPr lang="en-US" altLang="zh-CN" dirty="0" err="1" smtClean="0">
                <a:latin typeface="Cambria Math" panose="02040503050406030204" pitchFamily="18" charset="0"/>
              </a:rPr>
              <a:t>rmi</a:t>
            </a:r>
            <a:endParaRPr lang="en-US" altLang="zh-CN" dirty="0" smtClean="0">
              <a:latin typeface="Cambria Math" panose="02040503050406030204" pitchFamily="18" charset="0"/>
            </a:endParaRPr>
          </a:p>
          <a:p>
            <a:endParaRPr lang="en-US" altLang="zh-CN" dirty="0">
              <a:latin typeface="Cambria Math" panose="02040503050406030204" pitchFamily="18" charset="0"/>
            </a:endParaRPr>
          </a:p>
          <a:p>
            <a:endParaRPr lang="en-US" altLang="zh-CN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965987"/>
      </p:ext>
    </p:extLst>
  </p:cSld>
  <p:clrMapOvr>
    <a:masterClrMapping/>
  </p:clrMapOvr>
  <p:transition spd="slow">
    <p:wipe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3" name="Rectangle 71"/>
          <p:cNvSpPr>
            <a:spLocks noChangeArrowheads="1"/>
          </p:cNvSpPr>
          <p:nvPr/>
        </p:nvSpPr>
        <p:spPr bwMode="auto">
          <a:xfrm>
            <a:off x="939800" y="188913"/>
            <a:ext cx="435228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提取</a:t>
            </a:r>
            <a:r>
              <a:rPr kumimoji="1" lang="zh-CN" altLang="en-US" sz="4000" b="1" smtClean="0">
                <a:latin typeface="微软雅黑" charset="-122"/>
                <a:ea typeface="微软雅黑" charset="-122"/>
              </a:rPr>
              <a:t>构建压缩镜像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44799" y="1553349"/>
            <a:ext cx="57914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1.</a:t>
            </a:r>
            <a:r>
              <a:rPr kumimoji="1" lang="zh-CN" altLang="en-US" sz="3200" dirty="0" smtClean="0"/>
              <a:t>创建容器</a:t>
            </a:r>
            <a:endParaRPr kumimoji="1" lang="en-US" altLang="zh-CN" sz="3200" dirty="0" smtClean="0"/>
          </a:p>
          <a:p>
            <a:endParaRPr kumimoji="1" lang="en-US" altLang="zh-CN" sz="3200" dirty="0" smtClean="0"/>
          </a:p>
          <a:p>
            <a:r>
              <a:rPr kumimoji="1" lang="en-US" altLang="zh-CN" sz="3200" dirty="0" smtClean="0"/>
              <a:t>2.</a:t>
            </a:r>
            <a:r>
              <a:rPr kumimoji="1" lang="zh-CN" altLang="en-US" sz="3200" dirty="0" smtClean="0"/>
              <a:t>从容器中提取应用执行文件</a:t>
            </a:r>
          </a:p>
          <a:p>
            <a:endParaRPr kumimoji="1" lang="en-US" altLang="zh-CN" sz="3200" dirty="0" smtClean="0"/>
          </a:p>
          <a:p>
            <a:r>
              <a:rPr kumimoji="1" lang="en-US" altLang="zh-CN" sz="3200" dirty="0" smtClean="0"/>
              <a:t>3.</a:t>
            </a:r>
            <a:r>
              <a:rPr kumimoji="1" lang="zh-CN" altLang="en-US" sz="3200" dirty="0" smtClean="0"/>
              <a:t>编写</a:t>
            </a:r>
            <a:r>
              <a:rPr kumimoji="1" lang="en-US" altLang="zh-CN" sz="3200" dirty="0" err="1" smtClean="0"/>
              <a:t>Dockerfile</a:t>
            </a:r>
            <a:endParaRPr kumimoji="1" lang="en-US" altLang="zh-CN" sz="3200" dirty="0" smtClean="0"/>
          </a:p>
          <a:p>
            <a:endParaRPr kumimoji="1" lang="zh-CN" altLang="en-US" sz="3200" dirty="0" smtClean="0"/>
          </a:p>
          <a:p>
            <a:r>
              <a:rPr kumimoji="1" lang="en-US" altLang="zh-CN" sz="3200" dirty="0" smtClean="0"/>
              <a:t>4.</a:t>
            </a:r>
            <a:r>
              <a:rPr kumimoji="1" lang="zh-CN" altLang="en-US" sz="3200" dirty="0" smtClean="0"/>
              <a:t>使用提取的文件构建镜像</a:t>
            </a:r>
          </a:p>
          <a:p>
            <a:endParaRPr kumimoji="1" lang="en-US" altLang="zh-CN" sz="3200" dirty="0" smtClean="0"/>
          </a:p>
          <a:p>
            <a:endParaRPr kumimoji="1" lang="en-US" altLang="zh-CN" sz="32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7679330"/>
      </p:ext>
    </p:extLst>
  </p:cSld>
  <p:clrMapOvr>
    <a:masterClrMapping/>
  </p:clrMapOvr>
  <p:transition spd="slow" advTm="9923">
    <p:wipe dir="d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3" name="Rectangle 71"/>
          <p:cNvSpPr>
            <a:spLocks noChangeArrowheads="1"/>
          </p:cNvSpPr>
          <p:nvPr/>
        </p:nvSpPr>
        <p:spPr bwMode="auto">
          <a:xfrm>
            <a:off x="939800" y="188913"/>
            <a:ext cx="543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测试压缩</a:t>
            </a:r>
            <a:r>
              <a:rPr kumimoji="1" lang="zh-CN" altLang="en-US" sz="4000" b="1" smtClean="0">
                <a:latin typeface="微软雅黑" charset="-122"/>
                <a:ea typeface="微软雅黑" charset="-122"/>
              </a:rPr>
              <a:t>镜像是否可用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03648" y="1700808"/>
            <a:ext cx="3780202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 smtClean="0"/>
              <a:t>1.</a:t>
            </a:r>
            <a:r>
              <a:rPr kumimoji="1" lang="zh-CN" altLang="en-US" sz="3200" dirty="0" smtClean="0"/>
              <a:t>创建容器测试</a:t>
            </a:r>
            <a:endParaRPr kumimoji="1" lang="en-US" altLang="zh-CN" sz="3200" dirty="0" smtClean="0"/>
          </a:p>
          <a:p>
            <a:r>
              <a:rPr kumimoji="1" lang="en-US" altLang="zh-CN" sz="3200" dirty="0" smtClean="0"/>
              <a:t>2.</a:t>
            </a:r>
            <a:r>
              <a:rPr kumimoji="1" lang="zh-CN" altLang="en-US" sz="3200" dirty="0" smtClean="0"/>
              <a:t>编写应用运行测试</a:t>
            </a:r>
            <a:endParaRPr kumimoji="1" lang="en-US" altLang="zh-CN" sz="3200" dirty="0" smtClean="0"/>
          </a:p>
          <a:p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846969"/>
      </p:ext>
    </p:extLst>
  </p:cSld>
  <p:clrMapOvr>
    <a:masterClrMapping/>
  </p:clrMapOvr>
  <p:transition spd="slow" advTm="9923">
    <p:wipe dir="d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1"/>
          <p:cNvSpPr>
            <a:spLocks noChangeArrowheads="1"/>
          </p:cNvSpPr>
          <p:nvPr/>
        </p:nvSpPr>
        <p:spPr bwMode="auto">
          <a:xfrm>
            <a:off x="939800" y="188913"/>
            <a:ext cx="334416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总结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39800" y="1484784"/>
            <a:ext cx="1977336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命令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run</a:t>
            </a:r>
            <a:r>
              <a:rPr kumimoji="1" lang="zh-CN" altLang="en-US" sz="2400" dirty="0" smtClean="0"/>
              <a:t> 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build</a:t>
            </a:r>
            <a:r>
              <a:rPr kumimoji="1" lang="zh-CN" altLang="en-US" sz="2400" dirty="0" smtClean="0"/>
              <a:t> 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cp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images</a:t>
            </a:r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ps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rmi</a:t>
            </a:r>
            <a:r>
              <a:rPr kumimoji="1" lang="zh-CN" altLang="en-US" sz="2400" dirty="0" smtClean="0"/>
              <a:t> 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docker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err="1" smtClean="0"/>
              <a:t>rm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动态库查找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ldd</a:t>
            </a:r>
            <a:endParaRPr kumimoji="1" lang="en-US" altLang="zh-CN" sz="2400" dirty="0" smtClean="0"/>
          </a:p>
          <a:p>
            <a:r>
              <a:rPr kumimoji="1" lang="en-US" altLang="zh-CN" sz="2400" dirty="0" err="1" smtClean="0"/>
              <a:t>pmap</a:t>
            </a:r>
            <a:endParaRPr kumimoji="1"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4283968" y="1484784"/>
            <a:ext cx="121366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重点：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scratch</a:t>
            </a:r>
          </a:p>
          <a:p>
            <a:r>
              <a:rPr kumimoji="1" lang="en-US" altLang="zh-CN" sz="2400" dirty="0" err="1"/>
              <a:t>busybox</a:t>
            </a:r>
            <a:endParaRPr kumimoji="1" lang="en-US" altLang="zh-CN" sz="2400" dirty="0" smtClean="0"/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2962985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772816"/>
            <a:ext cx="8460432" cy="251551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422665" y="486916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镜像压缩后的效果图</a:t>
            </a:r>
            <a:endParaRPr kumimoji="1" lang="zh-CN" altLang="en-US" dirty="0"/>
          </a:p>
        </p:txBody>
      </p:sp>
    </p:spTree>
    <p:custDataLst>
      <p:tags r:id="rId1"/>
    </p:custDataLst>
  </p:cSld>
  <p:clrMapOvr>
    <a:masterClrMapping/>
  </p:clrMapOvr>
  <p:transition spd="slow" advTm="4658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/>
          <p:cNvSpPr>
            <a:spLocks noChangeArrowheads="1"/>
          </p:cNvSpPr>
          <p:nvPr/>
        </p:nvSpPr>
        <p:spPr bwMode="auto">
          <a:xfrm>
            <a:off x="939800" y="188913"/>
            <a:ext cx="6440512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400"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4000" b="1" dirty="0" smtClean="0">
                <a:latin typeface="微软雅黑" charset="-122"/>
                <a:ea typeface="微软雅黑" charset="-122"/>
              </a:rPr>
              <a:t>PHP7</a:t>
            </a: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 </a:t>
            </a:r>
            <a:r>
              <a:rPr kumimoji="1" lang="en-US" altLang="zh-CN" sz="4000" b="1" dirty="0" err="1" smtClean="0">
                <a:latin typeface="微软雅黑" charset="-122"/>
                <a:ea typeface="微软雅黑" charset="-122"/>
              </a:rPr>
              <a:t>Docker</a:t>
            </a:r>
            <a:r>
              <a:rPr kumimoji="1" lang="zh-CN" altLang="en-US" sz="4000" b="1" dirty="0" smtClean="0">
                <a:latin typeface="微软雅黑" charset="-122"/>
                <a:ea typeface="微软雅黑" charset="-122"/>
              </a:rPr>
              <a:t>镜像简介</a:t>
            </a:r>
            <a:endParaRPr kumimoji="1" lang="ko-KR" altLang="en-US" sz="40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31640" y="1196752"/>
            <a:ext cx="1986762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主要扩展：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Memcached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Redis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Yaf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Yar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Yac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Yaconf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Swoole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Mongodb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Xdebug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Phalcon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Opache</a:t>
            </a:r>
            <a:endParaRPr kumimoji="1" lang="en-US" altLang="zh-CN" sz="2800" dirty="0" smtClean="0"/>
          </a:p>
          <a:p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6084168" y="1196752"/>
            <a:ext cx="198002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命令工具：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composer</a:t>
            </a:r>
          </a:p>
          <a:p>
            <a:r>
              <a:rPr kumimoji="1" lang="en-US" altLang="zh-CN" sz="2800" dirty="0" err="1" smtClean="0"/>
              <a:t>git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dmtx-utilts</a:t>
            </a:r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514804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594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2987824" y="3140968"/>
            <a:ext cx="3456384" cy="136207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 lang="zh-CN"/>
            </a:pPr>
            <a:r>
              <a:rPr lang="zh-CN" altLang="en-US" sz="6000" dirty="0" smtClean="0">
                <a:latin typeface="微软雅黑" pitchFamily="34" charset="-122"/>
                <a:ea typeface="微软雅黑" pitchFamily="34" charset="-122"/>
              </a:rPr>
              <a:t>谢     谢！</a:t>
            </a:r>
            <a:endParaRPr sz="6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82496" y="5157192"/>
            <a:ext cx="337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lbbniu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docker</a:t>
            </a:r>
            <a:endParaRPr kumimoji="1" lang="zh-CN" altLang="en-US" dirty="0"/>
          </a:p>
        </p:txBody>
      </p:sp>
    </p:spTree>
    <p:custDataLst>
      <p:tags r:id="rId1"/>
    </p:custDataLst>
  </p:cSld>
  <p:clrMapOvr>
    <a:masterClrMapping/>
  </p:clrMapOvr>
  <p:transition spd="slow" advTm="156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225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225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225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259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188640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Docker简介</a:t>
            </a:r>
            <a:endParaRPr lang="zh-CN" alt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2400" dirty="0"/>
              <a:t>Docker基于容器技术的</a:t>
            </a:r>
            <a:r>
              <a:rPr lang="zh-CN" altLang="en-US" sz="2400" dirty="0">
                <a:solidFill>
                  <a:srgbClr val="FF0000"/>
                </a:solidFill>
              </a:rPr>
              <a:t>轻量级</a:t>
            </a:r>
            <a:r>
              <a:rPr lang="zh-CN" altLang="en-US" sz="2400" dirty="0"/>
              <a:t>虚拟化解决方案</a:t>
            </a:r>
          </a:p>
          <a:p>
            <a:r>
              <a:rPr lang="zh-CN" altLang="en-US" sz="2400" dirty="0"/>
              <a:t>Docker是容器引擎，把Linux的</a:t>
            </a:r>
            <a:r>
              <a:rPr lang="zh-CN" altLang="en-US" sz="2400" dirty="0">
                <a:solidFill>
                  <a:srgbClr val="FF0000"/>
                </a:solidFill>
              </a:rPr>
              <a:t>cgroup、namespace</a:t>
            </a:r>
            <a:r>
              <a:rPr lang="zh-CN" altLang="en-US" sz="2400" dirty="0"/>
              <a:t>等容器底层技术进行封装抽象（</a:t>
            </a:r>
            <a:r>
              <a:rPr lang="zh-CN" altLang="en-US" sz="2400" dirty="0">
                <a:solidFill>
                  <a:srgbClr val="FF0000"/>
                </a:solidFill>
              </a:rPr>
              <a:t>后面会介绍此两种技术</a:t>
            </a:r>
            <a:r>
              <a:rPr lang="zh-CN" altLang="en-US" sz="2400" dirty="0"/>
              <a:t>），为用户提供了创建和管理容器的便捷界面（包括命令行和API）</a:t>
            </a:r>
          </a:p>
          <a:p>
            <a:r>
              <a:rPr lang="zh-CN" altLang="en-US" sz="2400" dirty="0"/>
              <a:t>Docker 是一个开源项目，诞生于 2013 年初，基于 Google 公司推出的 Go 语言实现</a:t>
            </a:r>
          </a:p>
          <a:p>
            <a:r>
              <a:rPr lang="zh-CN" altLang="en-US" sz="2400" dirty="0"/>
              <a:t>微软，红帽Linux，IBM，Oracle等主流IT厂商已经在自己的产品里增加对Docker的支持。</a:t>
            </a:r>
          </a:p>
          <a:p>
            <a:r>
              <a:rPr lang="zh-CN" altLang="en-US" sz="2400" dirty="0"/>
              <a:t>Google 每周启动超过20亿个容器进行业务服务，于上个世纪90年代已经开始大规模使用容器技术</a:t>
            </a:r>
          </a:p>
          <a:p>
            <a:endParaRPr lang="zh-CN" altLang="en-US" sz="2400" dirty="0"/>
          </a:p>
          <a:p>
            <a:pPr marL="0" indent="0">
              <a:buFontTx/>
              <a:buNone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7628197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对比虚拟机</a:t>
            </a:r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/>
          </p:nvPr>
        </p:nvGraphicFramePr>
        <p:xfrm>
          <a:off x="1263865" y="2027180"/>
          <a:ext cx="6311311" cy="33053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259205"/>
                <a:gridCol w="2667494"/>
                <a:gridCol w="2384612"/>
              </a:tblGrid>
              <a:tr h="418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特性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虚拟机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容器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418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启动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分钟级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秒级</a:t>
                      </a:r>
                      <a:endParaRPr lang="zh-CN" altLang="en-US" dirty="0"/>
                    </a:p>
                  </a:txBody>
                  <a:tcPr/>
                </a:tc>
              </a:tr>
              <a:tr h="79920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资源消耗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很大，单机一般几十个</a:t>
                      </a:r>
                      <a:r>
                        <a:rPr lang="en-US" altLang="zh-CN" dirty="0" smtClean="0"/>
                        <a:t>VM</a:t>
                      </a:r>
                      <a:r>
                        <a:rPr lang="zh-CN" altLang="en-US" dirty="0" smtClean="0"/>
                        <a:t>，硬盘使用一般为</a:t>
                      </a:r>
                      <a:r>
                        <a:rPr lang="en-US" altLang="zh-CN" dirty="0" smtClean="0"/>
                        <a:t>GB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很小，单机支持上千个容器，硬盘使用一般为</a:t>
                      </a:r>
                      <a:r>
                        <a:rPr lang="en-US" altLang="zh-CN" dirty="0" smtClean="0"/>
                        <a:t>MB</a:t>
                      </a:r>
                      <a:endParaRPr lang="zh-CN" altLang="en-US" dirty="0"/>
                    </a:p>
                  </a:txBody>
                  <a:tcPr/>
                </a:tc>
              </a:tr>
              <a:tr h="79920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性能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通过对硬件层的模拟，增加了系统调用链路的环节，有性能损耗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共享</a:t>
                      </a:r>
                      <a:r>
                        <a:rPr lang="en-US" altLang="zh-CN" dirty="0" smtClean="0"/>
                        <a:t>Kernel</a:t>
                      </a:r>
                      <a:r>
                        <a:rPr lang="zh-CN" altLang="en-US" dirty="0" smtClean="0"/>
                        <a:t>，接近原生，几乎没有性能损耗</a:t>
                      </a:r>
                      <a:endParaRPr lang="zh-CN" altLang="en-US" dirty="0"/>
                    </a:p>
                  </a:txBody>
                  <a:tcPr/>
                </a:tc>
              </a:tr>
              <a:tr h="56717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操作系统覆盖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支持</a:t>
                      </a:r>
                      <a:r>
                        <a:rPr lang="en-US" altLang="zh-CN" dirty="0" smtClean="0"/>
                        <a:t>Linux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Windows</a:t>
                      </a:r>
                      <a:r>
                        <a:rPr lang="zh-CN" altLang="en-US" dirty="0" smtClean="0"/>
                        <a:t>、</a:t>
                      </a:r>
                      <a:r>
                        <a:rPr lang="en-US" altLang="zh-CN" dirty="0" smtClean="0"/>
                        <a:t>Mac</a:t>
                      </a:r>
                      <a:r>
                        <a:rPr lang="zh-CN" altLang="en-US" dirty="0" smtClean="0"/>
                        <a:t>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仅仅</a:t>
                      </a:r>
                      <a:r>
                        <a:rPr lang="en-US" altLang="zh-CN" dirty="0" smtClean="0"/>
                        <a:t>Kernel</a:t>
                      </a:r>
                      <a:r>
                        <a:rPr lang="zh-CN" altLang="en-US" dirty="0" smtClean="0"/>
                        <a:t>所支持的</a:t>
                      </a:r>
                      <a:r>
                        <a:rPr lang="en-US" altLang="zh-CN" dirty="0" smtClean="0"/>
                        <a:t>OS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30511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928662" y="249654"/>
            <a:ext cx="6375962" cy="64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Docker</a:t>
            </a: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三大核心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cxnSp>
        <p:nvCxnSpPr>
          <p:cNvPr id="17" name="Straight Connector 19"/>
          <p:cNvCxnSpPr/>
          <p:nvPr/>
        </p:nvCxnSpPr>
        <p:spPr>
          <a:xfrm>
            <a:off x="464949" y="4980768"/>
            <a:ext cx="3843580" cy="0"/>
          </a:xfrm>
          <a:prstGeom prst="line">
            <a:avLst/>
          </a:prstGeom>
          <a:ln>
            <a:solidFill>
              <a:schemeClr val="bg1">
                <a:alpha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785918" y="2357430"/>
            <a:ext cx="2428892" cy="242889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143108" y="1428736"/>
            <a:ext cx="1500198" cy="15001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 smtClean="0">
                <a:solidFill>
                  <a:srgbClr val="384C54"/>
                </a:solidFill>
              </a:rPr>
              <a:t>容器</a:t>
            </a:r>
            <a:endParaRPr lang="en-US" altLang="zh-CN" sz="1700" dirty="0" smtClean="0">
              <a:solidFill>
                <a:srgbClr val="384C54"/>
              </a:solidFill>
            </a:endParaRPr>
          </a:p>
          <a:p>
            <a:pPr algn="ctr"/>
            <a:r>
              <a:rPr lang="en-US" altLang="zh-CN" sz="1700" dirty="0" smtClean="0">
                <a:solidFill>
                  <a:srgbClr val="384C54"/>
                </a:solidFill>
              </a:rPr>
              <a:t>Container</a:t>
            </a:r>
            <a:endParaRPr lang="zh-CN" altLang="en-US" sz="1700" dirty="0">
              <a:solidFill>
                <a:srgbClr val="384C54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28662" y="3357562"/>
            <a:ext cx="1500198" cy="15001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镜像</a:t>
            </a:r>
            <a:endParaRPr lang="en-US" altLang="zh-CN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images</a:t>
            </a:r>
            <a:endParaRPr lang="zh-CN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643306" y="3357562"/>
            <a:ext cx="1500198" cy="150019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3">
                    <a:lumMod val="75000"/>
                  </a:schemeClr>
                </a:solidFill>
              </a:rPr>
              <a:t>仓库</a:t>
            </a:r>
            <a:endParaRPr lang="en-US" altLang="zh-CN" dirty="0" smtClean="0">
              <a:solidFill>
                <a:schemeClr val="accent3">
                  <a:lumMod val="75000"/>
                </a:schemeClr>
              </a:solidFill>
            </a:endParaRPr>
          </a:p>
          <a:p>
            <a:pPr algn="ctr"/>
            <a:r>
              <a:rPr lang="en-US" altLang="zh-CN" sz="1300" dirty="0" smtClean="0">
                <a:solidFill>
                  <a:schemeClr val="accent3">
                    <a:lumMod val="75000"/>
                  </a:schemeClr>
                </a:solidFill>
              </a:rPr>
              <a:t>Repositories</a:t>
            </a:r>
            <a:endParaRPr lang="zh-CN" altLang="en-US" sz="1300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923805" y="3286124"/>
            <a:ext cx="2862905" cy="1643074"/>
            <a:chOff x="4923805" y="3286124"/>
            <a:chExt cx="2862905" cy="1643074"/>
          </a:xfrm>
        </p:grpSpPr>
        <p:sp>
          <p:nvSpPr>
            <p:cNvPr id="8" name="圆角矩形 7"/>
            <p:cNvSpPr/>
            <p:nvPr/>
          </p:nvSpPr>
          <p:spPr>
            <a:xfrm>
              <a:off x="6072198" y="3286124"/>
              <a:ext cx="1714512" cy="571504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384C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00" dirty="0" err="1" smtClean="0">
                  <a:solidFill>
                    <a:srgbClr val="384C54"/>
                  </a:solidFill>
                </a:rPr>
                <a:t>docker</a:t>
              </a:r>
              <a:r>
                <a:rPr lang="en-US" altLang="zh-CN" sz="1700" dirty="0" smtClean="0">
                  <a:solidFill>
                    <a:srgbClr val="384C54"/>
                  </a:solidFill>
                </a:rPr>
                <a:t> Hub</a:t>
              </a:r>
            </a:p>
            <a:p>
              <a:pPr algn="ctr"/>
              <a:r>
                <a:rPr lang="en-US" altLang="zh-CN" sz="1700" dirty="0" smtClean="0">
                  <a:solidFill>
                    <a:srgbClr val="384C54"/>
                  </a:solidFill>
                </a:rPr>
                <a:t>(public registry)</a:t>
              </a:r>
              <a:endParaRPr lang="zh-CN" altLang="en-US" sz="1700" dirty="0" smtClean="0">
                <a:solidFill>
                  <a:srgbClr val="384C54"/>
                </a:solidFill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6072198" y="4357694"/>
              <a:ext cx="1714512" cy="571504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rgbClr val="384C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00" dirty="0" err="1" smtClean="0">
                  <a:solidFill>
                    <a:srgbClr val="384C54"/>
                  </a:solidFill>
                </a:rPr>
                <a:t>Docker</a:t>
              </a:r>
              <a:r>
                <a:rPr lang="en-US" altLang="zh-CN" sz="1700" dirty="0" smtClean="0">
                  <a:solidFill>
                    <a:srgbClr val="384C54"/>
                  </a:solidFill>
                </a:rPr>
                <a:t>-registry</a:t>
              </a:r>
            </a:p>
            <a:p>
              <a:pPr algn="ctr"/>
              <a:r>
                <a:rPr lang="en-US" altLang="zh-CN" sz="1700" dirty="0" smtClean="0">
                  <a:solidFill>
                    <a:srgbClr val="384C54"/>
                  </a:solidFill>
                </a:rPr>
                <a:t>(private registry)</a:t>
              </a:r>
              <a:endParaRPr lang="zh-CN" altLang="en-US" sz="1700" dirty="0" smtClean="0">
                <a:solidFill>
                  <a:srgbClr val="384C54"/>
                </a:solidFill>
              </a:endParaRPr>
            </a:p>
          </p:txBody>
        </p:sp>
        <p:cxnSp>
          <p:nvCxnSpPr>
            <p:cNvPr id="11" name="直接箭头连接符 10"/>
            <p:cNvCxnSpPr>
              <a:stCxn id="20" idx="7"/>
              <a:endCxn id="8" idx="1"/>
            </p:cNvCxnSpPr>
            <p:nvPr/>
          </p:nvCxnSpPr>
          <p:spPr>
            <a:xfrm rot="5400000" flipH="1" flipV="1">
              <a:off x="5495309" y="3000373"/>
              <a:ext cx="5385" cy="1148393"/>
            </a:xfrm>
            <a:prstGeom prst="straightConnector1">
              <a:avLst/>
            </a:prstGeom>
            <a:ln w="1905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>
              <a:stCxn id="20" idx="5"/>
              <a:endCxn id="9" idx="1"/>
            </p:cNvCxnSpPr>
            <p:nvPr/>
          </p:nvCxnSpPr>
          <p:spPr>
            <a:xfrm rot="16200000" flipH="1">
              <a:off x="5495309" y="4066556"/>
              <a:ext cx="5385" cy="1148393"/>
            </a:xfrm>
            <a:prstGeom prst="straightConnector1">
              <a:avLst/>
            </a:prstGeom>
            <a:ln w="19050"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308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november-eleven.github.io/docker-101/images/container-docker-blue-wha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967" y="2441478"/>
            <a:ext cx="3571875" cy="277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镜像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8259" y="1987477"/>
            <a:ext cx="7886700" cy="3263504"/>
          </a:xfrm>
        </p:spPr>
        <p:txBody>
          <a:bodyPr>
            <a:normAutofit lnSpcReduction="10000"/>
          </a:bodyPr>
          <a:lstStyle/>
          <a:p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类似虚拟机的镜像，用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来创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marL="0" indent="0">
              <a:buNone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容器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镜像是一个只读模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板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个镜像可以包含一个完整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(ubuntu) 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作系统环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境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里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面仅安装了 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Apache/Mysql </a:t>
            </a: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用户需要的其它应用程序。</a:t>
            </a:r>
          </a:p>
          <a:p>
            <a:pPr marL="0" indent="0">
              <a:buNone/>
            </a:pP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496420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devopscube.com/wp-content/uploads/2014/12/devops-contai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149" y="1911510"/>
            <a:ext cx="4604733" cy="259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5576" y="761474"/>
            <a:ext cx="7886700" cy="994172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容器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1728" y="1770102"/>
            <a:ext cx="7886700" cy="3263504"/>
          </a:xfrm>
        </p:spPr>
        <p:txBody>
          <a:bodyPr>
            <a:noAutofit/>
          </a:bodyPr>
          <a:lstStyle/>
          <a:p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似轻量级的沙箱，容器是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从镜像创建的应用实例，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每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个容器都是相互隔离的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保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证安全的平台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Docker 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利用容器（</a:t>
            </a: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Container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）来运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行应用</a:t>
            </a:r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198921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568" y="245039"/>
            <a:ext cx="7886700" cy="994172"/>
          </a:xfrm>
        </p:spPr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Docker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仓库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68" y="1484784"/>
            <a:ext cx="8064896" cy="4566053"/>
          </a:xfrm>
        </p:spPr>
        <p:txBody>
          <a:bodyPr>
            <a:noAutofit/>
          </a:bodyPr>
          <a:lstStyle/>
          <a:p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仓库（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Repository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）是集中存放镜像文件的场所。类似代码仓库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仓库分为公开仓库（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Public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）和</a:t>
            </a:r>
            <a:endParaRPr lang="en-US" altLang="zh-CN" sz="2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私有仓库（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Private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）两种形式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最大的公开仓库是 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Docker Hub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2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存放了数量庞大的镜像供用户下载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国内的公开仓库包括 </a:t>
            </a:r>
            <a:r>
              <a:rPr lang="zh-CN" altLang="en-US" sz="27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时速云</a:t>
            </a:r>
            <a:r>
              <a:rPr lang="zh-CN" altLang="en-US" sz="27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 、</a:t>
            </a:r>
            <a:r>
              <a:rPr lang="zh-CN" altLang="en-US" sz="27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网易云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 等，</a:t>
            </a:r>
            <a:endParaRPr lang="en-US" altLang="zh-CN" sz="27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7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可以提供大陆用户更稳定快速的访问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9258616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  <p:tag name="TIMING" val="|2.6|2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FUQynbDZ7CnnKAa7cx9M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AGzTPKJNXuuOK4v20iPS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uhWvCQomImT50qU5y4Zn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3|0|1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3|0|1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3|0|1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3|0|1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c48BxRTjzwKhAarpC8SPOi"/>
  <p:tag name="TIMING" val="|0.7"/>
</p:tagLst>
</file>

<file path=ppt/theme/theme1.xml><?xml version="1.0" encoding="utf-8"?>
<a:theme xmlns:a="http://schemas.openxmlformats.org/drawingml/2006/main" name="Trai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8D8B3457135D67479991424C624CBB4704002439B9162B2E88498A324BEFF3815221" ma:contentTypeVersion="33" ma:contentTypeDescription="Create a new document." ma:contentTypeScope="" ma:versionID="4a5a9936e0958502938278b76834d8dc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/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1A4B17D-C5D8-4B4D-B1CF-0D92A38C5D68}">
  <ds:schemaRefs>
    <ds:schemaRef ds:uri="http://schemas.microsoft.com/office/2006/metadata/contentType"/>
    <ds:schemaRef ds:uri="http://schemas.microsoft.com/office/2006/metadata/properties/metaAttributes"/>
  </ds:schemaRefs>
</ds:datastoreItem>
</file>

<file path=customXml/itemProps2.xml><?xml version="1.0" encoding="utf-8"?>
<ds:datastoreItem xmlns:ds="http://schemas.openxmlformats.org/officeDocument/2006/customXml" ds:itemID="{0D2A1A98-2D61-4EE1-A659-E938679978E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AEDF7FE-CDE2-40AD-A136-3D8044B70D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</Template>
  <TotalTime>0</TotalTime>
  <Words>1419</Words>
  <Application>Microsoft Macintosh PowerPoint</Application>
  <PresentationFormat>全屏显示(4:3)</PresentationFormat>
  <Paragraphs>380</Paragraphs>
  <Slides>31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Arial Unicode MS</vt:lpstr>
      <vt:lpstr>Calibri</vt:lpstr>
      <vt:lpstr>Cambria Math</vt:lpstr>
      <vt:lpstr>Georgia</vt:lpstr>
      <vt:lpstr>Wingdings</vt:lpstr>
      <vt:lpstr>宋体</vt:lpstr>
      <vt:lpstr>微软雅黑</vt:lpstr>
      <vt:lpstr>Arial</vt:lpstr>
      <vt:lpstr>Training</vt:lpstr>
      <vt:lpstr>自定义设计方案</vt:lpstr>
      <vt:lpstr>Docker入门和压缩镜像</vt:lpstr>
      <vt:lpstr>步骤</vt:lpstr>
      <vt:lpstr>PowerPoint 演示文稿</vt:lpstr>
      <vt:lpstr>Docker简介</vt:lpstr>
      <vt:lpstr>对比虚拟机</vt:lpstr>
      <vt:lpstr>PowerPoint 演示文稿</vt:lpstr>
      <vt:lpstr>Docker镜像</vt:lpstr>
      <vt:lpstr>Docker容器</vt:lpstr>
      <vt:lpstr>Docker仓库</vt:lpstr>
      <vt:lpstr>Docker使用场景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     谢！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2011-07-19T07:41:07Z</dcterms:created>
  <dcterms:modified xsi:type="dcterms:W3CDTF">2018-11-21T23:58:02Z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TC101674557</vt:lpwstr>
  </property>
  <property fmtid="{D5CDD505-2E9C-101B-9397-08002B2CF9AE}" pid="3" name="_MsoHelpTopicId">
    <vt:lpwstr/>
  </property>
</Properties>
</file>

<file path=docProps/thumbnail.jpeg>
</file>